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2.xml" ContentType="application/vnd.openxmlformats-officedocument.drawingml.char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1"/>
  </p:notesMasterIdLst>
  <p:handoutMasterIdLst>
    <p:handoutMasterId r:id="rId152"/>
  </p:handoutMasterIdLst>
  <p:sldIdLst>
    <p:sldId id="256" r:id="rId2"/>
    <p:sldId id="433" r:id="rId3"/>
    <p:sldId id="257" r:id="rId4"/>
    <p:sldId id="503" r:id="rId5"/>
    <p:sldId id="258" r:id="rId6"/>
    <p:sldId id="501" r:id="rId7"/>
    <p:sldId id="601" r:id="rId8"/>
    <p:sldId id="506" r:id="rId9"/>
    <p:sldId id="602" r:id="rId10"/>
    <p:sldId id="507" r:id="rId11"/>
    <p:sldId id="597" r:id="rId12"/>
    <p:sldId id="603" r:id="rId13"/>
    <p:sldId id="682" r:id="rId14"/>
    <p:sldId id="509" r:id="rId15"/>
    <p:sldId id="510" r:id="rId16"/>
    <p:sldId id="511" r:id="rId17"/>
    <p:sldId id="512" r:id="rId18"/>
    <p:sldId id="513" r:id="rId19"/>
    <p:sldId id="514" r:id="rId20"/>
    <p:sldId id="515" r:id="rId21"/>
    <p:sldId id="516" r:id="rId22"/>
    <p:sldId id="517" r:id="rId23"/>
    <p:sldId id="518" r:id="rId24"/>
    <p:sldId id="521" r:id="rId25"/>
    <p:sldId id="612" r:id="rId26"/>
    <p:sldId id="606" r:id="rId27"/>
    <p:sldId id="519" r:id="rId28"/>
    <p:sldId id="605" r:id="rId29"/>
    <p:sldId id="598" r:id="rId30"/>
    <p:sldId id="522" r:id="rId31"/>
    <p:sldId id="607" r:id="rId32"/>
    <p:sldId id="608" r:id="rId33"/>
    <p:sldId id="527" r:id="rId34"/>
    <p:sldId id="528" r:id="rId35"/>
    <p:sldId id="529" r:id="rId36"/>
    <p:sldId id="530" r:id="rId37"/>
    <p:sldId id="531" r:id="rId38"/>
    <p:sldId id="691" r:id="rId39"/>
    <p:sldId id="534" r:id="rId40"/>
    <p:sldId id="535" r:id="rId41"/>
    <p:sldId id="536" r:id="rId42"/>
    <p:sldId id="710" r:id="rId43"/>
    <p:sldId id="711" r:id="rId44"/>
    <p:sldId id="712" r:id="rId45"/>
    <p:sldId id="713" r:id="rId46"/>
    <p:sldId id="714" r:id="rId47"/>
    <p:sldId id="717" r:id="rId48"/>
    <p:sldId id="715" r:id="rId49"/>
    <p:sldId id="716" r:id="rId50"/>
    <p:sldId id="610" r:id="rId51"/>
    <p:sldId id="537" r:id="rId52"/>
    <p:sldId id="538" r:id="rId53"/>
    <p:sldId id="539" r:id="rId54"/>
    <p:sldId id="540" r:id="rId55"/>
    <p:sldId id="541" r:id="rId56"/>
    <p:sldId id="542" r:id="rId57"/>
    <p:sldId id="543" r:id="rId58"/>
    <p:sldId id="544" r:id="rId59"/>
    <p:sldId id="545" r:id="rId60"/>
    <p:sldId id="546" r:id="rId61"/>
    <p:sldId id="547" r:id="rId62"/>
    <p:sldId id="548" r:id="rId63"/>
    <p:sldId id="549" r:id="rId64"/>
    <p:sldId id="550" r:id="rId65"/>
    <p:sldId id="551" r:id="rId66"/>
    <p:sldId id="553" r:id="rId67"/>
    <p:sldId id="552" r:id="rId68"/>
    <p:sldId id="555" r:id="rId69"/>
    <p:sldId id="554" r:id="rId70"/>
    <p:sldId id="556" r:id="rId71"/>
    <p:sldId id="557" r:id="rId72"/>
    <p:sldId id="558" r:id="rId73"/>
    <p:sldId id="611" r:id="rId74"/>
    <p:sldId id="613" r:id="rId75"/>
    <p:sldId id="560" r:id="rId76"/>
    <p:sldId id="561" r:id="rId77"/>
    <p:sldId id="562" r:id="rId78"/>
    <p:sldId id="563" r:id="rId79"/>
    <p:sldId id="564" r:id="rId80"/>
    <p:sldId id="565" r:id="rId81"/>
    <p:sldId id="566" r:id="rId82"/>
    <p:sldId id="614" r:id="rId83"/>
    <p:sldId id="568" r:id="rId84"/>
    <p:sldId id="591" r:id="rId85"/>
    <p:sldId id="592" r:id="rId86"/>
    <p:sldId id="593" r:id="rId87"/>
    <p:sldId id="571" r:id="rId88"/>
    <p:sldId id="594" r:id="rId89"/>
    <p:sldId id="574" r:id="rId90"/>
    <p:sldId id="621" r:id="rId91"/>
    <p:sldId id="573" r:id="rId92"/>
    <p:sldId id="575" r:id="rId93"/>
    <p:sldId id="576" r:id="rId94"/>
    <p:sldId id="577" r:id="rId95"/>
    <p:sldId id="623" r:id="rId96"/>
    <p:sldId id="578" r:id="rId97"/>
    <p:sldId id="736" r:id="rId98"/>
    <p:sldId id="718" r:id="rId99"/>
    <p:sldId id="726" r:id="rId100"/>
    <p:sldId id="727" r:id="rId101"/>
    <p:sldId id="729" r:id="rId102"/>
    <p:sldId id="730" r:id="rId103"/>
    <p:sldId id="731" r:id="rId104"/>
    <p:sldId id="732" r:id="rId105"/>
    <p:sldId id="733" r:id="rId106"/>
    <p:sldId id="735" r:id="rId107"/>
    <p:sldId id="579" r:id="rId108"/>
    <p:sldId id="580" r:id="rId109"/>
    <p:sldId id="596" r:id="rId110"/>
    <p:sldId id="595" r:id="rId111"/>
    <p:sldId id="581" r:id="rId112"/>
    <p:sldId id="582" r:id="rId113"/>
    <p:sldId id="583" r:id="rId114"/>
    <p:sldId id="624" r:id="rId115"/>
    <p:sldId id="600" r:id="rId116"/>
    <p:sldId id="585" r:id="rId117"/>
    <p:sldId id="586" r:id="rId118"/>
    <p:sldId id="587" r:id="rId119"/>
    <p:sldId id="665" r:id="rId120"/>
    <p:sldId id="588" r:id="rId121"/>
    <p:sldId id="666" r:id="rId122"/>
    <p:sldId id="589" r:id="rId123"/>
    <p:sldId id="625" r:id="rId124"/>
    <p:sldId id="590" r:id="rId125"/>
    <p:sldId id="626" r:id="rId126"/>
    <p:sldId id="636" r:id="rId127"/>
    <p:sldId id="639" r:id="rId128"/>
    <p:sldId id="640" r:id="rId129"/>
    <p:sldId id="681" r:id="rId130"/>
    <p:sldId id="641" r:id="rId131"/>
    <p:sldId id="642" r:id="rId132"/>
    <p:sldId id="643" r:id="rId133"/>
    <p:sldId id="644" r:id="rId134"/>
    <p:sldId id="645" r:id="rId135"/>
    <p:sldId id="646" r:id="rId136"/>
    <p:sldId id="647" r:id="rId137"/>
    <p:sldId id="648" r:id="rId138"/>
    <p:sldId id="649" r:id="rId139"/>
    <p:sldId id="653" r:id="rId140"/>
    <p:sldId id="654" r:id="rId141"/>
    <p:sldId id="655" r:id="rId142"/>
    <p:sldId id="627" r:id="rId143"/>
    <p:sldId id="628" r:id="rId144"/>
    <p:sldId id="629" r:id="rId145"/>
    <p:sldId id="631" r:id="rId146"/>
    <p:sldId id="632" r:id="rId147"/>
    <p:sldId id="633" r:id="rId148"/>
    <p:sldId id="634" r:id="rId149"/>
    <p:sldId id="664" r:id="rId150"/>
  </p:sldIdLst>
  <p:sldSz cx="9144000" cy="6858000" type="letter"/>
  <p:notesSz cx="9163050" cy="6877050"/>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5pPr>
    <a:lvl6pPr marL="2286000" algn="l" defTabSz="914400" rtl="0" eaLnBrk="1" latinLnBrk="0" hangingPunct="1">
      <a:defRPr sz="2400" b="1" kern="1200">
        <a:solidFill>
          <a:schemeClr val="accent1"/>
        </a:solidFill>
        <a:latin typeface="Arial" panose="020B0604020202020204" pitchFamily="34" charset="0"/>
        <a:ea typeface="+mn-ea"/>
        <a:cs typeface="+mn-cs"/>
      </a:defRPr>
    </a:lvl6pPr>
    <a:lvl7pPr marL="2743200" algn="l" defTabSz="914400" rtl="0" eaLnBrk="1" latinLnBrk="0" hangingPunct="1">
      <a:defRPr sz="2400" b="1" kern="1200">
        <a:solidFill>
          <a:schemeClr val="accent1"/>
        </a:solidFill>
        <a:latin typeface="Arial" panose="020B0604020202020204" pitchFamily="34" charset="0"/>
        <a:ea typeface="+mn-ea"/>
        <a:cs typeface="+mn-cs"/>
      </a:defRPr>
    </a:lvl7pPr>
    <a:lvl8pPr marL="3200400" algn="l" defTabSz="914400" rtl="0" eaLnBrk="1" latinLnBrk="0" hangingPunct="1">
      <a:defRPr sz="2400" b="1" kern="1200">
        <a:solidFill>
          <a:schemeClr val="accent1"/>
        </a:solidFill>
        <a:latin typeface="Arial" panose="020B0604020202020204" pitchFamily="34" charset="0"/>
        <a:ea typeface="+mn-ea"/>
        <a:cs typeface="+mn-cs"/>
      </a:defRPr>
    </a:lvl8pPr>
    <a:lvl9pPr marL="3657600" algn="l" defTabSz="914400" rtl="0" eaLnBrk="1" latinLnBrk="0" hangingPunct="1">
      <a:defRPr sz="2400" b="1" kern="1200">
        <a:solidFill>
          <a:schemeClr val="accent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29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00000"/>
    <a:srgbClr val="FF0000"/>
    <a:srgbClr val="CC0000"/>
    <a:srgbClr val="660066"/>
    <a:srgbClr val="000066"/>
    <a:srgbClr val="003300"/>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29" autoAdjust="0"/>
    <p:restoredTop sz="76742" autoAdjust="0"/>
  </p:normalViewPr>
  <p:slideViewPr>
    <p:cSldViewPr>
      <p:cViewPr varScale="1">
        <p:scale>
          <a:sx n="71" d="100"/>
          <a:sy n="71" d="100"/>
        </p:scale>
        <p:origin x="1302" y="39"/>
      </p:cViewPr>
      <p:guideLst>
        <p:guide orient="horz" pos="2176"/>
        <p:guide pos="29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81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95" b="1" i="0" u="none" strike="noStrike" baseline="0">
                <a:solidFill>
                  <a:srgbClr val="000000"/>
                </a:solidFill>
                <a:latin typeface="华文中宋"/>
                <a:ea typeface="华文中宋"/>
                <a:cs typeface="华文中宋"/>
              </a:defRPr>
            </a:pPr>
            <a:r>
              <a:rPr lang="zh-CN" altLang="en-US"/>
              <a:t>寻址方式使用情况统计结果</a:t>
            </a:r>
          </a:p>
        </c:rich>
      </c:tx>
      <c:layout>
        <c:manualLayout>
          <c:xMode val="edge"/>
          <c:yMode val="edge"/>
          <c:x val="0.10071090047393365"/>
          <c:y val="0.13619402985074627"/>
        </c:manualLayout>
      </c:layout>
      <c:overlay val="0"/>
      <c:spPr>
        <a:noFill/>
        <a:ln w="24064">
          <a:noFill/>
        </a:ln>
      </c:spPr>
    </c:title>
    <c:autoTitleDeleted val="0"/>
    <c:plotArea>
      <c:layout>
        <c:manualLayout>
          <c:layoutTarget val="inner"/>
          <c:xMode val="edge"/>
          <c:yMode val="edge"/>
          <c:x val="9.4786729857819899E-2"/>
          <c:y val="4.6641791044776122E-2"/>
          <c:w val="0.90284360189573465"/>
          <c:h val="0.53731343283582089"/>
        </c:manualLayout>
      </c:layout>
      <c:barChart>
        <c:barDir val="col"/>
        <c:grouping val="clustered"/>
        <c:varyColors val="0"/>
        <c:ser>
          <c:idx val="0"/>
          <c:order val="0"/>
          <c:tx>
            <c:strRef>
              <c:f>Sheet1!$A$2</c:f>
              <c:strCache>
                <c:ptCount val="1"/>
                <c:pt idx="0">
                  <c:v>Tex</c:v>
                </c:pt>
              </c:strCache>
            </c:strRef>
          </c:tx>
          <c:spPr>
            <a:solidFill>
              <a:srgbClr val="00FF00"/>
            </a:solidFill>
            <a:ln w="12032">
              <a:solidFill>
                <a:srgbClr val="000000"/>
              </a:solidFill>
              <a:prstDash val="solid"/>
            </a:ln>
          </c:spPr>
          <c:invertIfNegative val="0"/>
          <c:dLbls>
            <c:dLbl>
              <c:idx val="0"/>
              <c:layout>
                <c:manualLayout>
                  <c:x val="-6.9563404321603128E-3"/>
                  <c:y val="-1.497924557195196E-2"/>
                </c:manualLayout>
              </c:layout>
              <c:spPr>
                <a:noFill/>
                <a:ln w="24064">
                  <a:noFill/>
                </a:ln>
              </c:spPr>
              <c:txPr>
                <a:bodyPr/>
                <a:lstStyle/>
                <a:p>
                  <a:pPr>
                    <a:defRPr sz="1705" b="1" i="0" u="none" strike="noStrike" baseline="0">
                      <a:solidFill>
                        <a:srgbClr val="000000"/>
                      </a:solidFill>
                      <a:latin typeface="华文中宋"/>
                      <a:ea typeface="华文中宋"/>
                      <a:cs typeface="华文中宋"/>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53-4701-8B52-A24268ADF426}"/>
                </c:ext>
              </c:extLst>
            </c:dLbl>
            <c:dLbl>
              <c:idx val="4"/>
              <c:layout>
                <c:manualLayout>
                  <c:x val="-1.8988185766845911E-2"/>
                  <c:y val="-1.9563417223144919E-2"/>
                </c:manualLayout>
              </c:layout>
              <c:spPr>
                <a:noFill/>
                <a:ln w="24064">
                  <a:noFill/>
                </a:ln>
              </c:spPr>
              <c:txPr>
                <a:bodyPr/>
                <a:lstStyle/>
                <a:p>
                  <a:pPr>
                    <a:defRPr sz="1705" b="1" i="0" u="none" strike="noStrike" baseline="0">
                      <a:solidFill>
                        <a:srgbClr val="000000"/>
                      </a:solidFill>
                      <a:latin typeface="华文中宋"/>
                      <a:ea typeface="华文中宋"/>
                      <a:cs typeface="华文中宋"/>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53-4701-8B52-A24268ADF426}"/>
                </c:ext>
              </c:extLst>
            </c:dLbl>
            <c:spPr>
              <a:noFill/>
              <a:ln w="24064">
                <a:noFill/>
              </a:ln>
            </c:spPr>
            <c:txPr>
              <a:bodyPr wrap="square" lIns="38100" tIns="19050" rIns="38100" bIns="19050" anchor="ctr">
                <a:spAutoFit/>
              </a:bodyPr>
              <a:lstStyle/>
              <a:p>
                <a:pPr>
                  <a:defRPr sz="1705" b="1" i="0" u="none" strike="noStrike" baseline="0">
                    <a:solidFill>
                      <a:srgbClr val="000000"/>
                    </a:solidFill>
                    <a:latin typeface="华文中宋"/>
                    <a:ea typeface="华文中宋"/>
                    <a:cs typeface="华文中宋"/>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存储器间接寻址</c:v>
                </c:pt>
                <c:pt idx="1">
                  <c:v>缩放寻址</c:v>
                </c:pt>
                <c:pt idx="2">
                  <c:v>寄存器间接寻址</c:v>
                </c:pt>
                <c:pt idx="3">
                  <c:v>立即寻址</c:v>
                </c:pt>
                <c:pt idx="4">
                  <c:v>偏移寻址</c:v>
                </c:pt>
              </c:strCache>
            </c:strRef>
          </c:cat>
          <c:val>
            <c:numRef>
              <c:f>Sheet1!$B$2:$F$2</c:f>
              <c:numCache>
                <c:formatCode>0%</c:formatCode>
                <c:ptCount val="5"/>
                <c:pt idx="0">
                  <c:v>0.01</c:v>
                </c:pt>
                <c:pt idx="1">
                  <c:v>0</c:v>
                </c:pt>
                <c:pt idx="2">
                  <c:v>0.24</c:v>
                </c:pt>
                <c:pt idx="3">
                  <c:v>0.43</c:v>
                </c:pt>
                <c:pt idx="4">
                  <c:v>0.32</c:v>
                </c:pt>
              </c:numCache>
            </c:numRef>
          </c:val>
          <c:extLst>
            <c:ext xmlns:c16="http://schemas.microsoft.com/office/drawing/2014/chart" uri="{C3380CC4-5D6E-409C-BE32-E72D297353CC}">
              <c16:uniqueId val="{00000002-0753-4701-8B52-A24268ADF426}"/>
            </c:ext>
          </c:extLst>
        </c:ser>
        <c:ser>
          <c:idx val="1"/>
          <c:order val="1"/>
          <c:tx>
            <c:strRef>
              <c:f>Sheet1!$A$3</c:f>
              <c:strCache>
                <c:ptCount val="1"/>
                <c:pt idx="0">
                  <c:v>Spice</c:v>
                </c:pt>
              </c:strCache>
            </c:strRef>
          </c:tx>
          <c:spPr>
            <a:solidFill>
              <a:srgbClr val="FF0000"/>
            </a:solidFill>
            <a:ln w="12032">
              <a:solidFill>
                <a:srgbClr val="000000"/>
              </a:solidFill>
              <a:prstDash val="solid"/>
            </a:ln>
          </c:spPr>
          <c:invertIfNegative val="0"/>
          <c:dLbls>
            <c:spPr>
              <a:noFill/>
              <a:ln w="24064">
                <a:noFill/>
              </a:ln>
            </c:spPr>
            <c:txPr>
              <a:bodyPr wrap="square" lIns="38100" tIns="19050" rIns="38100" bIns="19050" anchor="ctr">
                <a:spAutoFit/>
              </a:bodyPr>
              <a:lstStyle/>
              <a:p>
                <a:pPr>
                  <a:defRPr sz="1705" b="1" i="0" u="none" strike="noStrike" baseline="0">
                    <a:solidFill>
                      <a:srgbClr val="000000"/>
                    </a:solidFill>
                    <a:latin typeface="华文中宋"/>
                    <a:ea typeface="华文中宋"/>
                    <a:cs typeface="华文中宋"/>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存储器间接寻址</c:v>
                </c:pt>
                <c:pt idx="1">
                  <c:v>缩放寻址</c:v>
                </c:pt>
                <c:pt idx="2">
                  <c:v>寄存器间接寻址</c:v>
                </c:pt>
                <c:pt idx="3">
                  <c:v>立即寻址</c:v>
                </c:pt>
                <c:pt idx="4">
                  <c:v>偏移寻址</c:v>
                </c:pt>
              </c:strCache>
            </c:strRef>
          </c:cat>
          <c:val>
            <c:numRef>
              <c:f>Sheet1!$B$3:$F$3</c:f>
              <c:numCache>
                <c:formatCode>0%</c:formatCode>
                <c:ptCount val="5"/>
                <c:pt idx="0">
                  <c:v>0.06</c:v>
                </c:pt>
                <c:pt idx="1">
                  <c:v>0.16</c:v>
                </c:pt>
                <c:pt idx="2">
                  <c:v>0.03</c:v>
                </c:pt>
                <c:pt idx="3">
                  <c:v>0.17</c:v>
                </c:pt>
                <c:pt idx="4">
                  <c:v>0.55000000000000004</c:v>
                </c:pt>
              </c:numCache>
            </c:numRef>
          </c:val>
          <c:extLst>
            <c:ext xmlns:c16="http://schemas.microsoft.com/office/drawing/2014/chart" uri="{C3380CC4-5D6E-409C-BE32-E72D297353CC}">
              <c16:uniqueId val="{00000003-0753-4701-8B52-A24268ADF426}"/>
            </c:ext>
          </c:extLst>
        </c:ser>
        <c:ser>
          <c:idx val="2"/>
          <c:order val="2"/>
          <c:tx>
            <c:strRef>
              <c:f>Sheet1!$A$4</c:f>
              <c:strCache>
                <c:ptCount val="1"/>
                <c:pt idx="0">
                  <c:v>gcc</c:v>
                </c:pt>
              </c:strCache>
            </c:strRef>
          </c:tx>
          <c:spPr>
            <a:solidFill>
              <a:srgbClr val="0000FF"/>
            </a:solidFill>
            <a:ln w="12032">
              <a:solidFill>
                <a:srgbClr val="000000"/>
              </a:solidFill>
              <a:prstDash val="solid"/>
            </a:ln>
          </c:spPr>
          <c:invertIfNegative val="0"/>
          <c:dLbls>
            <c:dLbl>
              <c:idx val="0"/>
              <c:layout>
                <c:manualLayout>
                  <c:x val="1.6534369961938022E-3"/>
                  <c:y val="-1.497924557195196E-2"/>
                </c:manualLayout>
              </c:layout>
              <c:spPr>
                <a:noFill/>
                <a:ln w="24064">
                  <a:noFill/>
                </a:ln>
              </c:spPr>
              <c:txPr>
                <a:bodyPr/>
                <a:lstStyle/>
                <a:p>
                  <a:pPr>
                    <a:defRPr sz="1705" b="1" i="0" u="none" strike="noStrike" baseline="0">
                      <a:solidFill>
                        <a:srgbClr val="000000"/>
                      </a:solidFill>
                      <a:latin typeface="华文中宋"/>
                      <a:ea typeface="华文中宋"/>
                      <a:cs typeface="华文中宋"/>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753-4701-8B52-A24268ADF426}"/>
                </c:ext>
              </c:extLst>
            </c:dLbl>
            <c:dLbl>
              <c:idx val="1"/>
              <c:layout>
                <c:manualLayout>
                  <c:x val="5.9188339336350149E-3"/>
                  <c:y val="-1.3913106110106488E-2"/>
                </c:manualLayout>
              </c:layout>
              <c:spPr>
                <a:noFill/>
                <a:ln w="24064">
                  <a:noFill/>
                </a:ln>
              </c:spPr>
              <c:txPr>
                <a:bodyPr/>
                <a:lstStyle/>
                <a:p>
                  <a:pPr>
                    <a:defRPr sz="1705" b="1" i="0" u="none" strike="noStrike" baseline="0">
                      <a:solidFill>
                        <a:srgbClr val="000000"/>
                      </a:solidFill>
                      <a:latin typeface="华文中宋"/>
                      <a:ea typeface="华文中宋"/>
                      <a:cs typeface="华文中宋"/>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53-4701-8B52-A24268ADF426}"/>
                </c:ext>
              </c:extLst>
            </c:dLbl>
            <c:dLbl>
              <c:idx val="4"/>
              <c:layout>
                <c:manualLayout>
                  <c:x val="6.2092693866266924E-3"/>
                  <c:y val="-1.4126457264498821E-2"/>
                </c:manualLayout>
              </c:layout>
              <c:spPr>
                <a:noFill/>
                <a:ln w="24064">
                  <a:noFill/>
                </a:ln>
              </c:spPr>
              <c:txPr>
                <a:bodyPr/>
                <a:lstStyle/>
                <a:p>
                  <a:pPr>
                    <a:defRPr sz="1705" b="1" i="0" u="none" strike="noStrike" baseline="0">
                      <a:solidFill>
                        <a:srgbClr val="000000"/>
                      </a:solidFill>
                      <a:latin typeface="华文中宋"/>
                      <a:ea typeface="华文中宋"/>
                      <a:cs typeface="华文中宋"/>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753-4701-8B52-A24268ADF426}"/>
                </c:ext>
              </c:extLst>
            </c:dLbl>
            <c:spPr>
              <a:noFill/>
              <a:ln w="24064">
                <a:noFill/>
              </a:ln>
            </c:spPr>
            <c:txPr>
              <a:bodyPr wrap="square" lIns="38100" tIns="19050" rIns="38100" bIns="19050" anchor="ctr">
                <a:spAutoFit/>
              </a:bodyPr>
              <a:lstStyle/>
              <a:p>
                <a:pPr>
                  <a:defRPr sz="1705" b="1" i="0" u="none" strike="noStrike" baseline="0">
                    <a:solidFill>
                      <a:srgbClr val="000000"/>
                    </a:solidFill>
                    <a:latin typeface="华文中宋"/>
                    <a:ea typeface="华文中宋"/>
                    <a:cs typeface="华文中宋"/>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存储器间接寻址</c:v>
                </c:pt>
                <c:pt idx="1">
                  <c:v>缩放寻址</c:v>
                </c:pt>
                <c:pt idx="2">
                  <c:v>寄存器间接寻址</c:v>
                </c:pt>
                <c:pt idx="3">
                  <c:v>立即寻址</c:v>
                </c:pt>
                <c:pt idx="4">
                  <c:v>偏移寻址</c:v>
                </c:pt>
              </c:strCache>
            </c:strRef>
          </c:cat>
          <c:val>
            <c:numRef>
              <c:f>Sheet1!$B$4:$F$4</c:f>
              <c:numCache>
                <c:formatCode>0%</c:formatCode>
                <c:ptCount val="5"/>
                <c:pt idx="0">
                  <c:v>0.01</c:v>
                </c:pt>
                <c:pt idx="1">
                  <c:v>0.06</c:v>
                </c:pt>
                <c:pt idx="2">
                  <c:v>0.11</c:v>
                </c:pt>
                <c:pt idx="3">
                  <c:v>0.39</c:v>
                </c:pt>
                <c:pt idx="4">
                  <c:v>0.4</c:v>
                </c:pt>
              </c:numCache>
            </c:numRef>
          </c:val>
          <c:extLst>
            <c:ext xmlns:c16="http://schemas.microsoft.com/office/drawing/2014/chart" uri="{C3380CC4-5D6E-409C-BE32-E72D297353CC}">
              <c16:uniqueId val="{00000007-0753-4701-8B52-A24268ADF426}"/>
            </c:ext>
          </c:extLst>
        </c:ser>
        <c:dLbls>
          <c:showLegendKey val="0"/>
          <c:showVal val="0"/>
          <c:showCatName val="0"/>
          <c:showSerName val="0"/>
          <c:showPercent val="0"/>
          <c:showBubbleSize val="0"/>
        </c:dLbls>
        <c:gapWidth val="150"/>
        <c:axId val="793102271"/>
        <c:axId val="1"/>
      </c:barChart>
      <c:catAx>
        <c:axId val="793102271"/>
        <c:scaling>
          <c:orientation val="minMax"/>
        </c:scaling>
        <c:delete val="0"/>
        <c:axPos val="b"/>
        <c:numFmt formatCode="General" sourceLinked="1"/>
        <c:majorTickMark val="in"/>
        <c:minorTickMark val="none"/>
        <c:tickLblPos val="nextTo"/>
        <c:spPr>
          <a:ln w="24064">
            <a:solidFill>
              <a:srgbClr val="000080"/>
            </a:solidFill>
            <a:prstDash val="solid"/>
          </a:ln>
        </c:spPr>
        <c:txPr>
          <a:bodyPr rot="-5400000" vert="horz"/>
          <a:lstStyle/>
          <a:p>
            <a:pPr>
              <a:defRPr sz="1600" b="1" i="0" u="none" strike="noStrike" baseline="0">
                <a:solidFill>
                  <a:srgbClr val="000000"/>
                </a:solidFill>
                <a:latin typeface="华文中宋"/>
                <a:ea typeface="华文中宋"/>
                <a:cs typeface="华文中宋"/>
              </a:defRPr>
            </a:pPr>
            <a:endParaRPr lang="zh-CN"/>
          </a:p>
        </c:txPr>
        <c:crossAx val="1"/>
        <c:crosses val="autoZero"/>
        <c:auto val="1"/>
        <c:lblAlgn val="ctr"/>
        <c:lblOffset val="100"/>
        <c:tickLblSkip val="1"/>
        <c:tickMarkSkip val="1"/>
        <c:noMultiLvlLbl val="0"/>
      </c:catAx>
      <c:valAx>
        <c:axId val="1"/>
        <c:scaling>
          <c:orientation val="minMax"/>
          <c:max val="0.7"/>
        </c:scaling>
        <c:delete val="0"/>
        <c:axPos val="l"/>
        <c:numFmt formatCode="0%" sourceLinked="1"/>
        <c:majorTickMark val="in"/>
        <c:minorTickMark val="none"/>
        <c:tickLblPos val="nextTo"/>
        <c:spPr>
          <a:ln w="24064">
            <a:solidFill>
              <a:srgbClr val="000080"/>
            </a:solidFill>
            <a:prstDash val="solid"/>
          </a:ln>
        </c:spPr>
        <c:txPr>
          <a:bodyPr rot="0" vert="horz"/>
          <a:lstStyle/>
          <a:p>
            <a:pPr>
              <a:defRPr sz="1400" b="1" i="0" u="none" strike="noStrike" baseline="0">
                <a:solidFill>
                  <a:srgbClr val="000000"/>
                </a:solidFill>
                <a:latin typeface="华文中宋"/>
                <a:ea typeface="华文中宋"/>
                <a:cs typeface="华文中宋"/>
              </a:defRPr>
            </a:pPr>
            <a:endParaRPr lang="zh-CN"/>
          </a:p>
        </c:txPr>
        <c:crossAx val="793102271"/>
        <c:crosses val="autoZero"/>
        <c:crossBetween val="between"/>
      </c:valAx>
      <c:spPr>
        <a:noFill/>
        <a:ln w="12032">
          <a:solidFill>
            <a:srgbClr val="000000"/>
          </a:solidFill>
          <a:prstDash val="solid"/>
        </a:ln>
      </c:spPr>
    </c:plotArea>
    <c:legend>
      <c:legendPos val="r"/>
      <c:layout>
        <c:manualLayout>
          <c:xMode val="edge"/>
          <c:yMode val="edge"/>
          <c:x val="0.10781990521327015"/>
          <c:y val="5.0373134328358209E-2"/>
          <c:w val="0.40876777251184832"/>
          <c:h val="7.6492537313432835E-2"/>
        </c:manualLayout>
      </c:layout>
      <c:overlay val="0"/>
      <c:spPr>
        <a:noFill/>
        <a:ln w="3008">
          <a:solidFill>
            <a:srgbClr val="000000"/>
          </a:solidFill>
          <a:prstDash val="solid"/>
        </a:ln>
      </c:spPr>
      <c:txPr>
        <a:bodyPr/>
        <a:lstStyle/>
        <a:p>
          <a:pPr>
            <a:defRPr sz="1743" b="1" i="0" u="none" strike="noStrike" baseline="0">
              <a:solidFill>
                <a:srgbClr val="000000"/>
              </a:solidFill>
              <a:latin typeface="华文中宋"/>
              <a:ea typeface="华文中宋"/>
              <a:cs typeface="华文中宋"/>
            </a:defRPr>
          </a:pPr>
          <a:endParaRPr lang="zh-CN"/>
        </a:p>
      </c:txPr>
    </c:legend>
    <c:plotVisOnly val="1"/>
    <c:dispBlanksAs val="gap"/>
    <c:showDLblsOverMax val="0"/>
  </c:chart>
  <c:spPr>
    <a:noFill/>
    <a:ln w="12032">
      <a:solidFill>
        <a:srgbClr val="000000"/>
      </a:solidFill>
      <a:prstDash val="solid"/>
    </a:ln>
    <a:effectLst>
      <a:outerShdw dist="35921" dir="2700000" algn="br">
        <a:srgbClr val="000000"/>
      </a:outerShdw>
    </a:effectLst>
  </c:spPr>
  <c:txPr>
    <a:bodyPr/>
    <a:lstStyle/>
    <a:p>
      <a:pPr>
        <a:defRPr sz="2558" b="1" i="0" u="none" strike="noStrike" baseline="0">
          <a:solidFill>
            <a:srgbClr val="000000"/>
          </a:solidFill>
          <a:latin typeface="华文中宋"/>
          <a:ea typeface="华文中宋"/>
          <a:cs typeface="华文中宋"/>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95" b="1" i="0" u="none" strike="noStrike" baseline="0">
                <a:solidFill>
                  <a:srgbClr val="000000"/>
                </a:solidFill>
                <a:latin typeface="华文中宋"/>
                <a:ea typeface="华文中宋"/>
                <a:cs typeface="华文中宋"/>
              </a:defRPr>
            </a:pPr>
            <a:r>
              <a:rPr lang="zh-CN" altLang="en-US"/>
              <a:t>寻址方式使用情况统计结果</a:t>
            </a:r>
          </a:p>
        </c:rich>
      </c:tx>
      <c:layout>
        <c:manualLayout>
          <c:xMode val="edge"/>
          <c:yMode val="edge"/>
          <c:x val="0.10071090047393365"/>
          <c:y val="0.13619402985074627"/>
        </c:manualLayout>
      </c:layout>
      <c:overlay val="0"/>
      <c:spPr>
        <a:noFill/>
        <a:ln w="24064">
          <a:noFill/>
        </a:ln>
      </c:spPr>
    </c:title>
    <c:autoTitleDeleted val="0"/>
    <c:plotArea>
      <c:layout>
        <c:manualLayout>
          <c:layoutTarget val="inner"/>
          <c:xMode val="edge"/>
          <c:yMode val="edge"/>
          <c:x val="9.4786729857819899E-2"/>
          <c:y val="4.6641791044776122E-2"/>
          <c:w val="0.90284360189573465"/>
          <c:h val="0.53731343283582089"/>
        </c:manualLayout>
      </c:layout>
      <c:barChart>
        <c:barDir val="col"/>
        <c:grouping val="clustered"/>
        <c:varyColors val="0"/>
        <c:ser>
          <c:idx val="0"/>
          <c:order val="0"/>
          <c:tx>
            <c:strRef>
              <c:f>Sheet1!$A$2</c:f>
              <c:strCache>
                <c:ptCount val="1"/>
                <c:pt idx="0">
                  <c:v>Tex</c:v>
                </c:pt>
              </c:strCache>
            </c:strRef>
          </c:tx>
          <c:spPr>
            <a:solidFill>
              <a:srgbClr val="00FF00"/>
            </a:solidFill>
            <a:ln w="12032">
              <a:solidFill>
                <a:srgbClr val="000000"/>
              </a:solidFill>
              <a:prstDash val="solid"/>
            </a:ln>
          </c:spPr>
          <c:invertIfNegative val="0"/>
          <c:dLbls>
            <c:dLbl>
              <c:idx val="0"/>
              <c:layout>
                <c:manualLayout>
                  <c:x val="-6.9563404321603128E-3"/>
                  <c:y val="-1.497924557195196E-2"/>
                </c:manualLayout>
              </c:layout>
              <c:spPr>
                <a:noFill/>
                <a:ln w="24064">
                  <a:noFill/>
                </a:ln>
              </c:spPr>
              <c:txPr>
                <a:bodyPr/>
                <a:lstStyle/>
                <a:p>
                  <a:pPr>
                    <a:defRPr sz="1705" b="1" i="0" u="none" strike="noStrike" baseline="0">
                      <a:solidFill>
                        <a:srgbClr val="000000"/>
                      </a:solidFill>
                      <a:latin typeface="华文中宋"/>
                      <a:ea typeface="华文中宋"/>
                      <a:cs typeface="华文中宋"/>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753-4701-8B52-A24268ADF426}"/>
                </c:ext>
              </c:extLst>
            </c:dLbl>
            <c:dLbl>
              <c:idx val="4"/>
              <c:layout>
                <c:manualLayout>
                  <c:x val="-1.8988185766845911E-2"/>
                  <c:y val="-1.9563417223144919E-2"/>
                </c:manualLayout>
              </c:layout>
              <c:spPr>
                <a:noFill/>
                <a:ln w="24064">
                  <a:noFill/>
                </a:ln>
              </c:spPr>
              <c:txPr>
                <a:bodyPr/>
                <a:lstStyle/>
                <a:p>
                  <a:pPr>
                    <a:defRPr sz="1705" b="1" i="0" u="none" strike="noStrike" baseline="0">
                      <a:solidFill>
                        <a:srgbClr val="000000"/>
                      </a:solidFill>
                      <a:latin typeface="华文中宋"/>
                      <a:ea typeface="华文中宋"/>
                      <a:cs typeface="华文中宋"/>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53-4701-8B52-A24268ADF426}"/>
                </c:ext>
              </c:extLst>
            </c:dLbl>
            <c:spPr>
              <a:noFill/>
              <a:ln w="24064">
                <a:noFill/>
              </a:ln>
            </c:spPr>
            <c:txPr>
              <a:bodyPr wrap="square" lIns="38100" tIns="19050" rIns="38100" bIns="19050" anchor="ctr">
                <a:spAutoFit/>
              </a:bodyPr>
              <a:lstStyle/>
              <a:p>
                <a:pPr>
                  <a:defRPr sz="1705" b="1" i="0" u="none" strike="noStrike" baseline="0">
                    <a:solidFill>
                      <a:srgbClr val="000000"/>
                    </a:solidFill>
                    <a:latin typeface="华文中宋"/>
                    <a:ea typeface="华文中宋"/>
                    <a:cs typeface="华文中宋"/>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存储器间接寻址</c:v>
                </c:pt>
                <c:pt idx="1">
                  <c:v>缩放寻址</c:v>
                </c:pt>
                <c:pt idx="2">
                  <c:v>寄存器间接寻址</c:v>
                </c:pt>
                <c:pt idx="3">
                  <c:v>立即寻址</c:v>
                </c:pt>
                <c:pt idx="4">
                  <c:v>偏移寻址</c:v>
                </c:pt>
              </c:strCache>
            </c:strRef>
          </c:cat>
          <c:val>
            <c:numRef>
              <c:f>Sheet1!$B$2:$F$2</c:f>
              <c:numCache>
                <c:formatCode>0%</c:formatCode>
                <c:ptCount val="5"/>
                <c:pt idx="0">
                  <c:v>0.01</c:v>
                </c:pt>
                <c:pt idx="1">
                  <c:v>0</c:v>
                </c:pt>
                <c:pt idx="2">
                  <c:v>0.24</c:v>
                </c:pt>
                <c:pt idx="3">
                  <c:v>0.43</c:v>
                </c:pt>
                <c:pt idx="4">
                  <c:v>0.32</c:v>
                </c:pt>
              </c:numCache>
            </c:numRef>
          </c:val>
          <c:extLst>
            <c:ext xmlns:c16="http://schemas.microsoft.com/office/drawing/2014/chart" uri="{C3380CC4-5D6E-409C-BE32-E72D297353CC}">
              <c16:uniqueId val="{00000002-0753-4701-8B52-A24268ADF426}"/>
            </c:ext>
          </c:extLst>
        </c:ser>
        <c:ser>
          <c:idx val="1"/>
          <c:order val="1"/>
          <c:tx>
            <c:strRef>
              <c:f>Sheet1!$A$3</c:f>
              <c:strCache>
                <c:ptCount val="1"/>
                <c:pt idx="0">
                  <c:v>Spice</c:v>
                </c:pt>
              </c:strCache>
            </c:strRef>
          </c:tx>
          <c:spPr>
            <a:solidFill>
              <a:srgbClr val="FF0000"/>
            </a:solidFill>
            <a:ln w="12032">
              <a:solidFill>
                <a:srgbClr val="000000"/>
              </a:solidFill>
              <a:prstDash val="solid"/>
            </a:ln>
          </c:spPr>
          <c:invertIfNegative val="0"/>
          <c:dLbls>
            <c:spPr>
              <a:noFill/>
              <a:ln w="24064">
                <a:noFill/>
              </a:ln>
            </c:spPr>
            <c:txPr>
              <a:bodyPr wrap="square" lIns="38100" tIns="19050" rIns="38100" bIns="19050" anchor="ctr">
                <a:spAutoFit/>
              </a:bodyPr>
              <a:lstStyle/>
              <a:p>
                <a:pPr>
                  <a:defRPr sz="1705" b="1" i="0" u="none" strike="noStrike" baseline="0">
                    <a:solidFill>
                      <a:srgbClr val="000000"/>
                    </a:solidFill>
                    <a:latin typeface="华文中宋"/>
                    <a:ea typeface="华文中宋"/>
                    <a:cs typeface="华文中宋"/>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存储器间接寻址</c:v>
                </c:pt>
                <c:pt idx="1">
                  <c:v>缩放寻址</c:v>
                </c:pt>
                <c:pt idx="2">
                  <c:v>寄存器间接寻址</c:v>
                </c:pt>
                <c:pt idx="3">
                  <c:v>立即寻址</c:v>
                </c:pt>
                <c:pt idx="4">
                  <c:v>偏移寻址</c:v>
                </c:pt>
              </c:strCache>
            </c:strRef>
          </c:cat>
          <c:val>
            <c:numRef>
              <c:f>Sheet1!$B$3:$F$3</c:f>
              <c:numCache>
                <c:formatCode>0%</c:formatCode>
                <c:ptCount val="5"/>
                <c:pt idx="0">
                  <c:v>0.06</c:v>
                </c:pt>
                <c:pt idx="1">
                  <c:v>0.16</c:v>
                </c:pt>
                <c:pt idx="2">
                  <c:v>0.03</c:v>
                </c:pt>
                <c:pt idx="3">
                  <c:v>0.17</c:v>
                </c:pt>
                <c:pt idx="4">
                  <c:v>0.55000000000000004</c:v>
                </c:pt>
              </c:numCache>
            </c:numRef>
          </c:val>
          <c:extLst>
            <c:ext xmlns:c16="http://schemas.microsoft.com/office/drawing/2014/chart" uri="{C3380CC4-5D6E-409C-BE32-E72D297353CC}">
              <c16:uniqueId val="{00000003-0753-4701-8B52-A24268ADF426}"/>
            </c:ext>
          </c:extLst>
        </c:ser>
        <c:ser>
          <c:idx val="2"/>
          <c:order val="2"/>
          <c:tx>
            <c:strRef>
              <c:f>Sheet1!$A$4</c:f>
              <c:strCache>
                <c:ptCount val="1"/>
                <c:pt idx="0">
                  <c:v>gcc</c:v>
                </c:pt>
              </c:strCache>
            </c:strRef>
          </c:tx>
          <c:spPr>
            <a:solidFill>
              <a:srgbClr val="0000FF"/>
            </a:solidFill>
            <a:ln w="12032">
              <a:solidFill>
                <a:srgbClr val="000000"/>
              </a:solidFill>
              <a:prstDash val="solid"/>
            </a:ln>
          </c:spPr>
          <c:invertIfNegative val="0"/>
          <c:dLbls>
            <c:dLbl>
              <c:idx val="0"/>
              <c:layout>
                <c:manualLayout>
                  <c:x val="1.6534369961938022E-3"/>
                  <c:y val="-1.497924557195196E-2"/>
                </c:manualLayout>
              </c:layout>
              <c:spPr>
                <a:noFill/>
                <a:ln w="24064">
                  <a:noFill/>
                </a:ln>
              </c:spPr>
              <c:txPr>
                <a:bodyPr/>
                <a:lstStyle/>
                <a:p>
                  <a:pPr>
                    <a:defRPr sz="1705" b="1" i="0" u="none" strike="noStrike" baseline="0">
                      <a:solidFill>
                        <a:srgbClr val="000000"/>
                      </a:solidFill>
                      <a:latin typeface="华文中宋"/>
                      <a:ea typeface="华文中宋"/>
                      <a:cs typeface="华文中宋"/>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753-4701-8B52-A24268ADF426}"/>
                </c:ext>
              </c:extLst>
            </c:dLbl>
            <c:dLbl>
              <c:idx val="1"/>
              <c:layout>
                <c:manualLayout>
                  <c:x val="5.9188339336350149E-3"/>
                  <c:y val="-1.3913106110106488E-2"/>
                </c:manualLayout>
              </c:layout>
              <c:spPr>
                <a:noFill/>
                <a:ln w="24064">
                  <a:noFill/>
                </a:ln>
              </c:spPr>
              <c:txPr>
                <a:bodyPr/>
                <a:lstStyle/>
                <a:p>
                  <a:pPr>
                    <a:defRPr sz="1705" b="1" i="0" u="none" strike="noStrike" baseline="0">
                      <a:solidFill>
                        <a:srgbClr val="000000"/>
                      </a:solidFill>
                      <a:latin typeface="华文中宋"/>
                      <a:ea typeface="华文中宋"/>
                      <a:cs typeface="华文中宋"/>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53-4701-8B52-A24268ADF426}"/>
                </c:ext>
              </c:extLst>
            </c:dLbl>
            <c:dLbl>
              <c:idx val="4"/>
              <c:layout>
                <c:manualLayout>
                  <c:x val="6.2092693866266924E-3"/>
                  <c:y val="-1.4126457264498821E-2"/>
                </c:manualLayout>
              </c:layout>
              <c:spPr>
                <a:noFill/>
                <a:ln w="24064">
                  <a:noFill/>
                </a:ln>
              </c:spPr>
              <c:txPr>
                <a:bodyPr/>
                <a:lstStyle/>
                <a:p>
                  <a:pPr>
                    <a:defRPr sz="1705" b="1" i="0" u="none" strike="noStrike" baseline="0">
                      <a:solidFill>
                        <a:srgbClr val="000000"/>
                      </a:solidFill>
                      <a:latin typeface="华文中宋"/>
                      <a:ea typeface="华文中宋"/>
                      <a:cs typeface="华文中宋"/>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753-4701-8B52-A24268ADF426}"/>
                </c:ext>
              </c:extLst>
            </c:dLbl>
            <c:spPr>
              <a:noFill/>
              <a:ln w="24064">
                <a:noFill/>
              </a:ln>
            </c:spPr>
            <c:txPr>
              <a:bodyPr wrap="square" lIns="38100" tIns="19050" rIns="38100" bIns="19050" anchor="ctr">
                <a:spAutoFit/>
              </a:bodyPr>
              <a:lstStyle/>
              <a:p>
                <a:pPr>
                  <a:defRPr sz="1705" b="1" i="0" u="none" strike="noStrike" baseline="0">
                    <a:solidFill>
                      <a:srgbClr val="000000"/>
                    </a:solidFill>
                    <a:latin typeface="华文中宋"/>
                    <a:ea typeface="华文中宋"/>
                    <a:cs typeface="华文中宋"/>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存储器间接寻址</c:v>
                </c:pt>
                <c:pt idx="1">
                  <c:v>缩放寻址</c:v>
                </c:pt>
                <c:pt idx="2">
                  <c:v>寄存器间接寻址</c:v>
                </c:pt>
                <c:pt idx="3">
                  <c:v>立即寻址</c:v>
                </c:pt>
                <c:pt idx="4">
                  <c:v>偏移寻址</c:v>
                </c:pt>
              </c:strCache>
            </c:strRef>
          </c:cat>
          <c:val>
            <c:numRef>
              <c:f>Sheet1!$B$4:$F$4</c:f>
              <c:numCache>
                <c:formatCode>0%</c:formatCode>
                <c:ptCount val="5"/>
                <c:pt idx="0">
                  <c:v>0.01</c:v>
                </c:pt>
                <c:pt idx="1">
                  <c:v>0.06</c:v>
                </c:pt>
                <c:pt idx="2">
                  <c:v>0.11</c:v>
                </c:pt>
                <c:pt idx="3">
                  <c:v>0.39</c:v>
                </c:pt>
                <c:pt idx="4">
                  <c:v>0.4</c:v>
                </c:pt>
              </c:numCache>
            </c:numRef>
          </c:val>
          <c:extLst>
            <c:ext xmlns:c16="http://schemas.microsoft.com/office/drawing/2014/chart" uri="{C3380CC4-5D6E-409C-BE32-E72D297353CC}">
              <c16:uniqueId val="{00000007-0753-4701-8B52-A24268ADF426}"/>
            </c:ext>
          </c:extLst>
        </c:ser>
        <c:dLbls>
          <c:showLegendKey val="0"/>
          <c:showVal val="0"/>
          <c:showCatName val="0"/>
          <c:showSerName val="0"/>
          <c:showPercent val="0"/>
          <c:showBubbleSize val="0"/>
        </c:dLbls>
        <c:gapWidth val="150"/>
        <c:axId val="793102271"/>
        <c:axId val="1"/>
      </c:barChart>
      <c:catAx>
        <c:axId val="793102271"/>
        <c:scaling>
          <c:orientation val="minMax"/>
        </c:scaling>
        <c:delete val="0"/>
        <c:axPos val="b"/>
        <c:numFmt formatCode="General" sourceLinked="1"/>
        <c:majorTickMark val="in"/>
        <c:minorTickMark val="none"/>
        <c:tickLblPos val="nextTo"/>
        <c:spPr>
          <a:ln w="24064">
            <a:solidFill>
              <a:srgbClr val="000080"/>
            </a:solidFill>
            <a:prstDash val="solid"/>
          </a:ln>
        </c:spPr>
        <c:txPr>
          <a:bodyPr rot="-5400000" vert="horz"/>
          <a:lstStyle/>
          <a:p>
            <a:pPr>
              <a:defRPr sz="1600" b="1" i="0" u="none" strike="noStrike" baseline="0">
                <a:solidFill>
                  <a:srgbClr val="000000"/>
                </a:solidFill>
                <a:latin typeface="华文中宋"/>
                <a:ea typeface="华文中宋"/>
                <a:cs typeface="华文中宋"/>
              </a:defRPr>
            </a:pPr>
            <a:endParaRPr lang="zh-CN"/>
          </a:p>
        </c:txPr>
        <c:crossAx val="1"/>
        <c:crosses val="autoZero"/>
        <c:auto val="1"/>
        <c:lblAlgn val="ctr"/>
        <c:lblOffset val="100"/>
        <c:tickLblSkip val="1"/>
        <c:tickMarkSkip val="1"/>
        <c:noMultiLvlLbl val="0"/>
      </c:catAx>
      <c:valAx>
        <c:axId val="1"/>
        <c:scaling>
          <c:orientation val="minMax"/>
          <c:max val="0.7"/>
        </c:scaling>
        <c:delete val="0"/>
        <c:axPos val="l"/>
        <c:numFmt formatCode="0%" sourceLinked="1"/>
        <c:majorTickMark val="in"/>
        <c:minorTickMark val="none"/>
        <c:tickLblPos val="nextTo"/>
        <c:spPr>
          <a:ln w="24064">
            <a:solidFill>
              <a:srgbClr val="000080"/>
            </a:solidFill>
            <a:prstDash val="solid"/>
          </a:ln>
        </c:spPr>
        <c:txPr>
          <a:bodyPr rot="0" vert="horz"/>
          <a:lstStyle/>
          <a:p>
            <a:pPr>
              <a:defRPr sz="1400" b="1" i="0" u="none" strike="noStrike" baseline="0">
                <a:solidFill>
                  <a:srgbClr val="000000"/>
                </a:solidFill>
                <a:latin typeface="华文中宋"/>
                <a:ea typeface="华文中宋"/>
                <a:cs typeface="华文中宋"/>
              </a:defRPr>
            </a:pPr>
            <a:endParaRPr lang="zh-CN"/>
          </a:p>
        </c:txPr>
        <c:crossAx val="793102271"/>
        <c:crosses val="autoZero"/>
        <c:crossBetween val="between"/>
      </c:valAx>
      <c:spPr>
        <a:noFill/>
        <a:ln w="12032">
          <a:solidFill>
            <a:srgbClr val="000000"/>
          </a:solidFill>
          <a:prstDash val="solid"/>
        </a:ln>
      </c:spPr>
    </c:plotArea>
    <c:legend>
      <c:legendPos val="r"/>
      <c:layout>
        <c:manualLayout>
          <c:xMode val="edge"/>
          <c:yMode val="edge"/>
          <c:x val="0.10781990521327015"/>
          <c:y val="5.0373134328358209E-2"/>
          <c:w val="0.40876777251184832"/>
          <c:h val="7.6492537313432835E-2"/>
        </c:manualLayout>
      </c:layout>
      <c:overlay val="0"/>
      <c:spPr>
        <a:noFill/>
        <a:ln w="3008">
          <a:solidFill>
            <a:srgbClr val="000000"/>
          </a:solidFill>
          <a:prstDash val="solid"/>
        </a:ln>
      </c:spPr>
      <c:txPr>
        <a:bodyPr/>
        <a:lstStyle/>
        <a:p>
          <a:pPr>
            <a:defRPr sz="1743" b="1" i="0" u="none" strike="noStrike" baseline="0">
              <a:solidFill>
                <a:srgbClr val="000000"/>
              </a:solidFill>
              <a:latin typeface="华文中宋"/>
              <a:ea typeface="华文中宋"/>
              <a:cs typeface="华文中宋"/>
            </a:defRPr>
          </a:pPr>
          <a:endParaRPr lang="zh-CN"/>
        </a:p>
      </c:txPr>
    </c:legend>
    <c:plotVisOnly val="1"/>
    <c:dispBlanksAs val="gap"/>
    <c:showDLblsOverMax val="0"/>
  </c:chart>
  <c:spPr>
    <a:noFill/>
    <a:ln w="12032">
      <a:solidFill>
        <a:srgbClr val="000000"/>
      </a:solidFill>
      <a:prstDash val="solid"/>
    </a:ln>
    <a:effectLst>
      <a:outerShdw dist="35921" dir="2700000" algn="br">
        <a:srgbClr val="000000"/>
      </a:outerShdw>
    </a:effectLst>
  </c:spPr>
  <c:txPr>
    <a:bodyPr/>
    <a:lstStyle/>
    <a:p>
      <a:pPr>
        <a:defRPr sz="2558" b="1" i="0" u="none" strike="noStrike" baseline="0">
          <a:solidFill>
            <a:srgbClr val="000000"/>
          </a:solidFill>
          <a:latin typeface="华文中宋"/>
          <a:ea typeface="华文中宋"/>
          <a:cs typeface="华文中宋"/>
        </a:defRPr>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idx="4294967295"/>
          </p:nvPr>
        </p:nvSpPr>
        <p:spPr bwMode="auto">
          <a:xfrm>
            <a:off x="2878138" y="441325"/>
            <a:ext cx="34242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1" name="Rectangle 3"/>
          <p:cNvSpPr>
            <a:spLocks noGrp="1" noChangeArrowheads="1"/>
          </p:cNvSpPr>
          <p:nvPr>
            <p:ph type="body" sz="quarter" idx="3"/>
          </p:nvPr>
        </p:nvSpPr>
        <p:spPr bwMode="auto">
          <a:xfrm>
            <a:off x="687388" y="3267075"/>
            <a:ext cx="78994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692" tIns="44550" rIns="90692" bIns="44550" numCol="1" anchor="t" anchorCtr="0" compatLnSpc="1"/>
          <a:lstStyle/>
          <a:p>
            <a:pPr lvl="0"/>
            <a:r>
              <a:rPr lang="en-US" altLang="zh-CN" noProof="0"/>
              <a:t>We want this to be in font 11 and justify.</a:t>
            </a:r>
          </a:p>
        </p:txBody>
      </p:sp>
    </p:spTree>
  </p:cSld>
  <p:clrMap bg1="lt1" tx1="dk1" bg2="lt2" tx2="dk2" accent1="accent1" accent2="accent2" accent3="accent3" accent4="accent4" accent5="accent5" accent6="accent6" hlink="hlink" folHlink="folHlink"/>
  <p:hf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5363" name="Rectangle 3"/>
          <p:cNvSpPr>
            <a:spLocks noGrp="1" noRot="1" noChangeAspect="1" noChangeArrowheads="1" noTextEdit="1"/>
          </p:cNvSpPr>
          <p:nvPr>
            <p:ph type="sldImg" idx="429496729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12703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33692786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69723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008503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59109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144059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eaLnBrk="1" hangingPunct="1">
              <a:lnSpc>
                <a:spcPct val="140000"/>
              </a:lnSpc>
            </a:pPr>
            <a:endParaRPr lang="zh-CN" altLang="en-US" dirty="0"/>
          </a:p>
        </p:txBody>
      </p:sp>
    </p:spTree>
    <p:extLst>
      <p:ext uri="{BB962C8B-B14F-4D97-AF65-F5344CB8AC3E}">
        <p14:creationId xmlns:p14="http://schemas.microsoft.com/office/powerpoint/2010/main" val="30122420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388998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7124468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27215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3281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1625112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010179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064760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865821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766095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134809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338360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31845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535444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8913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427799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2310415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22906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783050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990614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en-US" altLang="zh-CN" dirty="0"/>
          </a:p>
        </p:txBody>
      </p:sp>
    </p:spTree>
    <p:extLst>
      <p:ext uri="{BB962C8B-B14F-4D97-AF65-F5344CB8AC3E}">
        <p14:creationId xmlns:p14="http://schemas.microsoft.com/office/powerpoint/2010/main" val="27125580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30000"/>
              </a:lnSpc>
            </a:pPr>
            <a:endParaRPr lang="zh-CN" altLang="en-US" dirty="0"/>
          </a:p>
        </p:txBody>
      </p:sp>
    </p:spTree>
    <p:extLst>
      <p:ext uri="{BB962C8B-B14F-4D97-AF65-F5344CB8AC3E}">
        <p14:creationId xmlns:p14="http://schemas.microsoft.com/office/powerpoint/2010/main" val="380188327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30000"/>
              </a:lnSpc>
            </a:pPr>
            <a:endParaRPr lang="zh-CN" altLang="en-US" dirty="0"/>
          </a:p>
        </p:txBody>
      </p:sp>
    </p:spTree>
    <p:extLst>
      <p:ext uri="{BB962C8B-B14F-4D97-AF65-F5344CB8AC3E}">
        <p14:creationId xmlns:p14="http://schemas.microsoft.com/office/powerpoint/2010/main" val="415026739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656025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116765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4082026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373205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51505392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2551234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28107811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03037757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8062948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7590976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66133556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5108185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4936456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78424872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848830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85855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42693619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3752618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30000"/>
              </a:lnSpc>
            </a:pPr>
            <a:endParaRPr lang="zh-CN" altLang="en-US" dirty="0"/>
          </a:p>
        </p:txBody>
      </p:sp>
    </p:spTree>
    <p:extLst>
      <p:ext uri="{BB962C8B-B14F-4D97-AF65-F5344CB8AC3E}">
        <p14:creationId xmlns:p14="http://schemas.microsoft.com/office/powerpoint/2010/main" val="196551088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30000"/>
              </a:lnSpc>
            </a:pPr>
            <a:endParaRPr lang="zh-CN" altLang="en-US" dirty="0"/>
          </a:p>
        </p:txBody>
      </p:sp>
    </p:spTree>
    <p:extLst>
      <p:ext uri="{BB962C8B-B14F-4D97-AF65-F5344CB8AC3E}">
        <p14:creationId xmlns:p14="http://schemas.microsoft.com/office/powerpoint/2010/main" val="601668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30000"/>
              </a:lnSpc>
            </a:pPr>
            <a:endParaRPr lang="zh-CN" altLang="en-US" dirty="0"/>
          </a:p>
        </p:txBody>
      </p:sp>
    </p:spTree>
    <p:extLst>
      <p:ext uri="{BB962C8B-B14F-4D97-AF65-F5344CB8AC3E}">
        <p14:creationId xmlns:p14="http://schemas.microsoft.com/office/powerpoint/2010/main" val="24439915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30000"/>
              </a:lnSpc>
            </a:pPr>
            <a:endParaRPr lang="zh-CN" altLang="en-US" dirty="0"/>
          </a:p>
        </p:txBody>
      </p:sp>
    </p:spTree>
    <p:extLst>
      <p:ext uri="{BB962C8B-B14F-4D97-AF65-F5344CB8AC3E}">
        <p14:creationId xmlns:p14="http://schemas.microsoft.com/office/powerpoint/2010/main" val="4341991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30000"/>
              </a:lnSpc>
            </a:pPr>
            <a:endParaRPr lang="zh-CN" altLang="en-US" dirty="0"/>
          </a:p>
        </p:txBody>
      </p:sp>
    </p:spTree>
    <p:extLst>
      <p:ext uri="{BB962C8B-B14F-4D97-AF65-F5344CB8AC3E}">
        <p14:creationId xmlns:p14="http://schemas.microsoft.com/office/powerpoint/2010/main" val="2348337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30000"/>
              </a:lnSpc>
            </a:pPr>
            <a:endParaRPr lang="zh-CN" altLang="en-US" dirty="0"/>
          </a:p>
        </p:txBody>
      </p:sp>
    </p:spTree>
    <p:extLst>
      <p:ext uri="{BB962C8B-B14F-4D97-AF65-F5344CB8AC3E}">
        <p14:creationId xmlns:p14="http://schemas.microsoft.com/office/powerpoint/2010/main" val="127483755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30000"/>
              </a:lnSpc>
            </a:pPr>
            <a:endParaRPr lang="zh-CN" altLang="en-US" dirty="0"/>
          </a:p>
        </p:txBody>
      </p:sp>
    </p:spTree>
    <p:extLst>
      <p:ext uri="{BB962C8B-B14F-4D97-AF65-F5344CB8AC3E}">
        <p14:creationId xmlns:p14="http://schemas.microsoft.com/office/powerpoint/2010/main" val="355699671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9459"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9757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37031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87423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33437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03956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194564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5363"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1909637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146583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065031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71889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5394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04508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87490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en-US" altLang="zh-CN" dirty="0"/>
          </a:p>
        </p:txBody>
      </p:sp>
    </p:spTree>
    <p:extLst>
      <p:ext uri="{BB962C8B-B14F-4D97-AF65-F5344CB8AC3E}">
        <p14:creationId xmlns:p14="http://schemas.microsoft.com/office/powerpoint/2010/main" val="2643427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96620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6886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5950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9459" name="Rectangle 3"/>
          <p:cNvSpPr>
            <a:spLocks noGrp="1" noRot="1" noChangeAspect="1" noChangeArrowheads="1" noTextEdit="1"/>
          </p:cNvSpPr>
          <p:nvPr>
            <p:ph type="sldImg" idx="429496729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96814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94606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2355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57859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41478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14739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82251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73220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974047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06336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850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80471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01093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5363"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808749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519922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98219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80870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696889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21932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41536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3575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3472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65379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044952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07816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83083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24080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357109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19739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438860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74630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73306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791737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802883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0497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730795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213682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50424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998499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075575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6177495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978809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17282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985419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134177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630500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9618037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en-US" altLang="zh-CN" dirty="0"/>
          </a:p>
        </p:txBody>
      </p:sp>
    </p:spTree>
    <p:extLst>
      <p:ext uri="{BB962C8B-B14F-4D97-AF65-F5344CB8AC3E}">
        <p14:creationId xmlns:p14="http://schemas.microsoft.com/office/powerpoint/2010/main" val="39394636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42526327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490157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180442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787190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69979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07375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3799981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33221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80525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583074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11028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701647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749146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522796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771626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823456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eaLnBrk="1" hangingPunct="1">
              <a:lnSpc>
                <a:spcPct val="140000"/>
              </a:lnSpc>
            </a:pPr>
            <a:endParaRPr lang="zh-CN" altLang="en-US" dirty="0"/>
          </a:p>
        </p:txBody>
      </p:sp>
    </p:spTree>
    <p:extLst>
      <p:ext uri="{BB962C8B-B14F-4D97-AF65-F5344CB8AC3E}">
        <p14:creationId xmlns:p14="http://schemas.microsoft.com/office/powerpoint/2010/main" val="1566152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302572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939943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063673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eaLnBrk="1" hangingPunct="1">
              <a:lnSpc>
                <a:spcPct val="140000"/>
              </a:lnSpc>
            </a:pPr>
            <a:endParaRPr lang="zh-CN" altLang="en-US" dirty="0"/>
          </a:p>
        </p:txBody>
      </p:sp>
    </p:spTree>
    <p:extLst>
      <p:ext uri="{BB962C8B-B14F-4D97-AF65-F5344CB8AC3E}">
        <p14:creationId xmlns:p14="http://schemas.microsoft.com/office/powerpoint/2010/main" val="4987069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175321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550936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0070150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5070551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5363"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14349812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873044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95799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7042" name="Rectangle 1026"/>
          <p:cNvSpPr>
            <a:spLocks noGrp="1" noChangeArrowheads="1"/>
          </p:cNvSpPr>
          <p:nvPr>
            <p:ph type="ctrTitle"/>
          </p:nvPr>
        </p:nvSpPr>
        <p:spPr>
          <a:xfrm>
            <a:off x="2378075" y="2020888"/>
            <a:ext cx="4325938" cy="368300"/>
          </a:xfrm>
        </p:spPr>
        <p:txBody>
          <a:bodyPr/>
          <a:lstStyle>
            <a:lvl1pPr>
              <a:defRPr>
                <a:solidFill>
                  <a:schemeClr val="accent2"/>
                </a:solidFill>
              </a:defRPr>
            </a:lvl1pPr>
          </a:lstStyle>
          <a:p>
            <a:pPr lvl="0"/>
            <a:r>
              <a:rPr lang="en-US" altLang="zh-CN" noProof="0"/>
              <a:t>Click to edit Master title style</a:t>
            </a:r>
          </a:p>
        </p:txBody>
      </p:sp>
      <p:sp>
        <p:nvSpPr>
          <p:cNvPr id="87043" name="Rectangle 1027"/>
          <p:cNvSpPr>
            <a:spLocks noGrp="1" noChangeArrowheads="1"/>
          </p:cNvSpPr>
          <p:nvPr>
            <p:ph type="subTitle" idx="1"/>
          </p:nvPr>
        </p:nvSpPr>
        <p:spPr>
          <a:xfrm>
            <a:off x="1371600" y="3886200"/>
            <a:ext cx="6400800" cy="325438"/>
          </a:xfrm>
        </p:spPr>
        <p:txBody>
          <a:bodyPr/>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168557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40462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304800"/>
            <a:ext cx="1962150" cy="30480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304800"/>
            <a:ext cx="5734050" cy="30480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90007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4179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875828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63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3309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24040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798684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885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121682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357178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762000" y="304800"/>
            <a:ext cx="752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none" lIns="63500" tIns="25400" rIns="63500" bIns="25400" numCol="1" anchor="t" anchorCtr="0" compatLnSpc="1">
            <a:prstTxWarp prst="textNoShape">
              <a:avLst/>
            </a:prstTxWarp>
            <a:spAutoFit/>
          </a:bodyPr>
          <a:lstStyle/>
          <a:p>
            <a:pPr lvl="0"/>
            <a:r>
              <a:rPr lang="en-US" altLang="zh-CN"/>
              <a:t>Title</a:t>
            </a:r>
          </a:p>
        </p:txBody>
      </p:sp>
      <p:sp>
        <p:nvSpPr>
          <p:cNvPr id="1027" name="Rectangle 5"/>
          <p:cNvSpPr>
            <a:spLocks noGrp="1" noChangeArrowheads="1"/>
          </p:cNvSpPr>
          <p:nvPr>
            <p:ph type="body" idx="4294967295"/>
          </p:nvPr>
        </p:nvSpPr>
        <p:spPr bwMode="auto">
          <a:xfrm>
            <a:off x="685800" y="1143000"/>
            <a:ext cx="7848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3500" tIns="25400" rIns="63500" bIns="25400" numCol="1" anchor="t" anchorCtr="0" compatLnSpc="1">
            <a:prstTxWarp prst="textNoShape">
              <a:avLst/>
            </a:prstTxWarp>
            <a:spAutoFit/>
          </a:bodyPr>
          <a:lstStyle/>
          <a:p>
            <a:pPr lvl="0"/>
            <a:r>
              <a:rPr lang="en-US" altLang="zh-CN"/>
              <a:t>This is our 1st Level Bullet</a:t>
            </a:r>
          </a:p>
          <a:p>
            <a:pPr lvl="1"/>
            <a:r>
              <a:rPr lang="en-US" altLang="zh-CN"/>
              <a:t>This is our 2nd level bullet</a:t>
            </a:r>
          </a:p>
          <a:p>
            <a:pPr lvl="2"/>
            <a:r>
              <a:rPr lang="en-US" altLang="zh-CN"/>
              <a:t>This is our 3rd level bullet</a:t>
            </a:r>
          </a:p>
          <a:p>
            <a:pPr lvl="0"/>
            <a:r>
              <a:rPr lang="en-US" altLang="zh-CN"/>
              <a:t>This is our next 1st Level Bullet</a:t>
            </a:r>
          </a:p>
          <a:p>
            <a:pPr lvl="1"/>
            <a:r>
              <a:rPr lang="en-US" altLang="zh-CN"/>
              <a:t>This is our 2nd level bullet</a:t>
            </a:r>
          </a:p>
          <a:p>
            <a:pPr lvl="2"/>
            <a:r>
              <a:rPr lang="en-US" altLang="zh-CN"/>
              <a:t>This is our 3rd level bullet</a:t>
            </a:r>
          </a:p>
        </p:txBody>
      </p:sp>
      <p:sp>
        <p:nvSpPr>
          <p:cNvPr id="1028" name="Line 7"/>
          <p:cNvSpPr>
            <a:spLocks noChangeShapeType="1"/>
          </p:cNvSpPr>
          <p:nvPr/>
        </p:nvSpPr>
        <p:spPr bwMode="auto">
          <a:xfrm>
            <a:off x="609600" y="635000"/>
            <a:ext cx="8059738" cy="0"/>
          </a:xfrm>
          <a:prstGeom prst="line">
            <a:avLst/>
          </a:prstGeom>
          <a:noFill/>
          <a:ln w="47625" cmpd="thickThin">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rtl="0" eaLnBrk="0" fontAlgn="base" hangingPunct="0">
        <a:lnSpc>
          <a:spcPct val="87000"/>
        </a:lnSpc>
        <a:spcBef>
          <a:spcPct val="0"/>
        </a:spcBef>
        <a:spcAft>
          <a:spcPct val="0"/>
        </a:spcAft>
        <a:defRPr sz="2400" b="1">
          <a:solidFill>
            <a:schemeClr val="tx2"/>
          </a:solidFill>
          <a:latin typeface="+mj-lt"/>
          <a:ea typeface="+mj-ea"/>
          <a:cs typeface="+mj-cs"/>
        </a:defRPr>
      </a:lvl1pPr>
      <a:lvl2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2pPr>
      <a:lvl3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3pPr>
      <a:lvl4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4pPr>
      <a:lvl5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5pPr>
      <a:lvl6pPr marL="4572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6pPr>
      <a:lvl7pPr marL="9144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7pPr>
      <a:lvl8pPr marL="13716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8pPr>
      <a:lvl9pPr marL="18288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9pPr>
    </p:titleStyle>
    <p:body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png"/></Relationships>
</file>

<file path=ppt/slides/_rels/slide1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emf"/></Relationships>
</file>

<file path=ppt/slides/_rels/slide1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emf"/></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and Information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Text Box 3"/>
          <p:cNvSpPr txBox="1">
            <a:spLocks noChangeArrowheads="1"/>
          </p:cNvSpPr>
          <p:nvPr/>
        </p:nvSpPr>
        <p:spPr bwMode="auto">
          <a:xfrm>
            <a:off x="107950" y="1242793"/>
            <a:ext cx="8915400" cy="134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15000"/>
              </a:spcBef>
              <a:buFont typeface="Symbol" panose="05050102010706020507" pitchFamily="18" charset="2"/>
              <a:buChar char="¨"/>
            </a:pPr>
            <a:r>
              <a:rPr lang="en-US" altLang="zh-CN" sz="3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shows how the code sequence C =A+B would typically appear on these three classes of instruction sets. </a:t>
            </a:r>
            <a:r>
              <a:rPr lang="en-US" altLang="zh-CN" sz="3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C=A+B</a:t>
            </a:r>
            <a:r>
              <a:rPr lang="zh-CN" altLang="en-US" sz="3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的语句序列</a:t>
            </a:r>
            <a:endParaRPr lang="en-US" altLang="zh-CN" sz="3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Group 80"/>
          <p:cNvGraphicFramePr>
            <a:graphicFrameLocks noGrp="1"/>
          </p:cNvGraphicFramePr>
          <p:nvPr>
            <p:ph sz="half" idx="4294967295"/>
            <p:extLst>
              <p:ext uri="{D42A27DB-BD31-4B8C-83A1-F6EECF244321}">
                <p14:modId xmlns:p14="http://schemas.microsoft.com/office/powerpoint/2010/main" val="3852559214"/>
              </p:ext>
            </p:extLst>
          </p:nvPr>
        </p:nvGraphicFramePr>
        <p:xfrm>
          <a:off x="332484" y="2827684"/>
          <a:ext cx="8690866" cy="3213418"/>
        </p:xfrm>
        <a:graphic>
          <a:graphicData uri="http://schemas.openxmlformats.org/drawingml/2006/table">
            <a:tbl>
              <a:tblPr/>
              <a:tblGrid>
                <a:gridCol w="1418059">
                  <a:extLst>
                    <a:ext uri="{9D8B030D-6E8A-4147-A177-3AD203B41FA5}">
                      <a16:colId xmlns:a16="http://schemas.microsoft.com/office/drawing/2014/main" val="278758527"/>
                    </a:ext>
                  </a:extLst>
                </a:gridCol>
                <a:gridCol w="1944216">
                  <a:extLst>
                    <a:ext uri="{9D8B030D-6E8A-4147-A177-3AD203B41FA5}">
                      <a16:colId xmlns:a16="http://schemas.microsoft.com/office/drawing/2014/main" val="1132586454"/>
                    </a:ext>
                  </a:extLst>
                </a:gridCol>
                <a:gridCol w="2592288">
                  <a:extLst>
                    <a:ext uri="{9D8B030D-6E8A-4147-A177-3AD203B41FA5}">
                      <a16:colId xmlns:a16="http://schemas.microsoft.com/office/drawing/2014/main" val="3913913834"/>
                    </a:ext>
                  </a:extLst>
                </a:gridCol>
                <a:gridCol w="2736303">
                  <a:extLst>
                    <a:ext uri="{9D8B030D-6E8A-4147-A177-3AD203B41FA5}">
                      <a16:colId xmlns:a16="http://schemas.microsoft.com/office/drawing/2014/main" val="2427597217"/>
                    </a:ext>
                  </a:extLst>
                </a:gridCol>
              </a:tblGrid>
              <a:tr h="1031875">
                <a:tc>
                  <a:txBody>
                    <a:bodyPr/>
                    <a:lstStyle>
                      <a:lvl1pPr marL="469900" indent="-469900" eaLnBrk="0" hangingPunct="0">
                        <a:spcBef>
                          <a:spcPct val="20000"/>
                        </a:spcBef>
                        <a:buClr>
                          <a:srgbClr val="0000CC"/>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Stack</a:t>
                      </a:r>
                    </a:p>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堆栈</a:t>
                      </a: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400" b="1" i="0" u="none" strike="noStrike" cap="none" normalizeH="0" baseline="0" dirty="0" err="1">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Accumulater</a:t>
                      </a:r>
                      <a:endPar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累加器</a:t>
                      </a: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Register </a:t>
                      </a:r>
                    </a:p>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(register-memory)</a:t>
                      </a:r>
                    </a:p>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寄存器 </a:t>
                      </a:r>
                    </a:p>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寄存器</a:t>
                      </a:r>
                      <a:r>
                        <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存储器</a:t>
                      </a:r>
                      <a:r>
                        <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a:t>
                      </a: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Register</a:t>
                      </a:r>
                    </a:p>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(load-store)</a:t>
                      </a:r>
                    </a:p>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寄存器</a:t>
                      </a:r>
                    </a:p>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寄存器</a:t>
                      </a:r>
                      <a:r>
                        <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寄存器</a:t>
                      </a:r>
                      <a:r>
                        <a:rPr kumimoji="1" lang="en-US" altLang="zh-CN" sz="2400" b="1" i="0" u="none" strike="noStrike" cap="none" normalizeH="0" baseline="0" dirty="0">
                          <a:ln>
                            <a:noFill/>
                          </a:ln>
                          <a:solidFill>
                            <a:srgbClr val="800000"/>
                          </a:solidFill>
                          <a:effectLst/>
                          <a:latin typeface="Times New Roman" panose="02020603050405020304" pitchFamily="18" charset="0"/>
                          <a:ea typeface="华文中宋" panose="02010600040101010101" pitchFamily="2" charset="-122"/>
                          <a:cs typeface="Times New Roman" panose="02020603050405020304" pitchFamily="18" charset="0"/>
                        </a:rPr>
                        <a:t>)</a:t>
                      </a: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31427003"/>
                  </a:ext>
                </a:extLst>
              </a:tr>
              <a:tr h="1658938">
                <a:tc>
                  <a:txBody>
                    <a:bodyPr/>
                    <a:lstStyle>
                      <a:lvl1pPr marL="469900" indent="-469900" eaLnBrk="0" hangingPunct="0">
                        <a:spcBef>
                          <a:spcPct val="20000"/>
                        </a:spcBef>
                        <a:buClr>
                          <a:srgbClr val="0000CC"/>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PUSH A</a:t>
                      </a:r>
                    </a:p>
                    <a:p>
                      <a:pPr marL="469900" marR="0" lvl="0" indent="-46990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PUSH B</a:t>
                      </a:r>
                    </a:p>
                    <a:p>
                      <a:pPr marL="469900" marR="0" lvl="0" indent="-46990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ADD</a:t>
                      </a:r>
                    </a:p>
                    <a:p>
                      <a:pPr marL="469900" marR="0" lvl="0" indent="-46990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POP   C</a:t>
                      </a: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LOAD A</a:t>
                      </a:r>
                    </a:p>
                    <a:p>
                      <a:pPr marL="469900" marR="0" lvl="0" indent="-46990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ADD   B</a:t>
                      </a:r>
                    </a:p>
                    <a:p>
                      <a:pPr marL="469900" marR="0" lvl="0" indent="-46990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Store C</a:t>
                      </a: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anose="05000000000000000000" pitchFamily="2" charset="2"/>
                        <a:tabLst>
                          <a:tab pos="2743200" algn="ctr"/>
                          <a:tab pos="5486400" algn="r"/>
                        </a:tabLst>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anose="05000000000000000000" pitchFamily="2" charset="2"/>
                        <a:tabLst>
                          <a:tab pos="2743200" algn="ctr"/>
                          <a:tab pos="5486400" algn="r"/>
                        </a:tabLst>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anose="05000000000000000000" pitchFamily="2" charset="2"/>
                        <a:tabLst>
                          <a:tab pos="2743200" algn="ctr"/>
                          <a:tab pos="5486400" algn="r"/>
                        </a:tabLst>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anose="05000000000000000000" pitchFamily="2" charset="2"/>
                        <a:tabLst>
                          <a:tab pos="2743200" algn="ctr"/>
                          <a:tab pos="5486400" algn="r"/>
                        </a:tabLst>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anose="05000000000000000000" pitchFamily="2" charset="2"/>
                        <a:tabLst>
                          <a:tab pos="2743200" algn="ctr"/>
                          <a:tab pos="5486400" algn="r"/>
                        </a:tabLst>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tabLst>
                          <a:tab pos="2743200" algn="ctr"/>
                          <a:tab pos="5486400" algn="r"/>
                        </a:tabLst>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tabLst>
                          <a:tab pos="2743200" algn="ctr"/>
                          <a:tab pos="5486400" algn="r"/>
                        </a:tabLst>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tabLst>
                          <a:tab pos="2743200" algn="ctr"/>
                          <a:tab pos="5486400" algn="r"/>
                        </a:tabLst>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tabLst>
                          <a:tab pos="2743200" algn="ctr"/>
                          <a:tab pos="5486400" algn="r"/>
                        </a:tabLst>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0"/>
                        </a:spcBef>
                        <a:spcAft>
                          <a:spcPct val="0"/>
                        </a:spcAft>
                        <a:buClr>
                          <a:srgbClr val="0000CC"/>
                        </a:buClr>
                        <a:buSzTx/>
                        <a:buFontTx/>
                        <a:buNone/>
                        <a:tabLst>
                          <a:tab pos="2743200" algn="ctr"/>
                          <a:tab pos="5486400" algn="r"/>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LOAD R1, A</a:t>
                      </a:r>
                    </a:p>
                    <a:p>
                      <a:pPr marL="469900" marR="0" lvl="0" indent="-46990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2743200" algn="ctr"/>
                          <a:tab pos="5486400" algn="r"/>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ADD   R1, B</a:t>
                      </a:r>
                    </a:p>
                    <a:p>
                      <a:pPr marL="469900" marR="0" lvl="0" indent="-469900" algn="l" defTabSz="914400" rtl="0" eaLnBrk="0" fontAlgn="base" latinLnBrk="0" hangingPunct="0">
                        <a:lnSpc>
                          <a:spcPct val="100000"/>
                        </a:lnSpc>
                        <a:spcBef>
                          <a:spcPct val="0"/>
                        </a:spcBef>
                        <a:spcAft>
                          <a:spcPct val="0"/>
                        </a:spcAft>
                        <a:buClrTx/>
                        <a:buSzTx/>
                        <a:buFont typeface="Wingdings" panose="05000000000000000000" pitchFamily="2" charset="2"/>
                        <a:buNone/>
                        <a:tabLst>
                          <a:tab pos="2743200" algn="ctr"/>
                          <a:tab pos="5486400" algn="r"/>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Store C, R1</a:t>
                      </a: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anose="05000000000000000000"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anose="05000000000000000000"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anose="05000000000000000000"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LOAD R1, A</a:t>
                      </a:r>
                    </a:p>
                    <a:p>
                      <a:pPr marL="469900" marR="0" lvl="0" indent="-46990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LOAD R2, B</a:t>
                      </a:r>
                    </a:p>
                    <a:p>
                      <a:pPr marL="469900" marR="0" lvl="0" indent="-46990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ADD R3, R1, R2</a:t>
                      </a:r>
                    </a:p>
                    <a:p>
                      <a:pPr marL="469900" marR="0" lvl="0" indent="-469900" algn="l" defTabSz="914400" rtl="0" eaLnBrk="0" fontAlgn="base" latinLnBrk="0" hangingPunct="0">
                        <a:lnSpc>
                          <a:spcPct val="100000"/>
                        </a:lnSpc>
                        <a:spcBef>
                          <a:spcPct val="0"/>
                        </a:spcBef>
                        <a:spcAft>
                          <a:spcPct val="0"/>
                        </a:spcAft>
                        <a:buClrTx/>
                        <a:buSzTx/>
                        <a:buFont typeface="Wingdings" panose="05000000000000000000" pitchFamily="2" charset="2"/>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Store C, R3</a:t>
                      </a: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950251230"/>
                  </a:ext>
                </a:extLst>
              </a:tr>
            </a:tbl>
          </a:graphicData>
        </a:graphic>
      </p:graphicFrame>
    </p:spTree>
    <p:extLst>
      <p:ext uri="{BB962C8B-B14F-4D97-AF65-F5344CB8AC3E}">
        <p14:creationId xmlns:p14="http://schemas.microsoft.com/office/powerpoint/2010/main" val="3876492032"/>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187624" y="1103399"/>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Encoding An Instruction Set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指令集编码</a:t>
            </a:r>
          </a:p>
        </p:txBody>
      </p:sp>
      <p:sp>
        <p:nvSpPr>
          <p:cNvPr id="8" name="Text Box 5"/>
          <p:cNvSpPr txBox="1">
            <a:spLocks noChangeArrowheads="1"/>
          </p:cNvSpPr>
          <p:nvPr/>
        </p:nvSpPr>
        <p:spPr bwMode="auto">
          <a:xfrm>
            <a:off x="94456" y="1700808"/>
            <a:ext cx="8915400" cy="4311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10000"/>
              </a:spcBef>
              <a:spcAft>
                <a:spcPts val="600"/>
              </a:spcAft>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operation is typically specified in one field, called the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opcode</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important decision is how to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encode the addressing modes with the operations</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zh-CN" altLang="en-US"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10000"/>
              </a:spcBef>
              <a:spcAft>
                <a:spcPts val="600"/>
              </a:spcAft>
              <a:buSzPct val="5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Addressing mode can be encoded as part of opcode.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Load-store machine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with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only one memory operand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only one or two addressing modes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将寻址方式编码于操作码中，由操作码在描述指令操作的同时，也描述了相应操作的寻址方式</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10000"/>
              </a:spcBef>
              <a:spcAft>
                <a:spcPts val="600"/>
              </a:spcAft>
              <a:buSzPct val="50000"/>
              <a:buFont typeface="Arial" panose="020B0604020202020204" pitchFamily="34" charset="0"/>
              <a:buChar char="•"/>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For machines with a large combinations of operands × addressing modes , typically an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address specifier</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needed for each operand.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Address specifier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tells what addressing mode is used to access the operand.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为每个操作数设置一个</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地址描述符</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，由该地址描述符表示相应操作数的寻址方式</a:t>
            </a:r>
            <a:endParaRPr lang="zh-CN" altLang="en-US" b="1"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pSp>
        <p:nvGrpSpPr>
          <p:cNvPr id="10" name="Group 21"/>
          <p:cNvGrpSpPr>
            <a:grpSpLocks/>
          </p:cNvGrpSpPr>
          <p:nvPr/>
        </p:nvGrpSpPr>
        <p:grpSpPr bwMode="auto">
          <a:xfrm>
            <a:off x="1115616" y="6059700"/>
            <a:ext cx="7200726" cy="577653"/>
            <a:chOff x="528" y="3504"/>
            <a:chExt cx="4896" cy="576"/>
          </a:xfrm>
        </p:grpSpPr>
        <p:sp>
          <p:nvSpPr>
            <p:cNvPr id="11" name="Rectangle 4"/>
            <p:cNvSpPr>
              <a:spLocks noChangeArrowheads="1"/>
            </p:cNvSpPr>
            <p:nvPr/>
          </p:nvSpPr>
          <p:spPr bwMode="auto">
            <a:xfrm>
              <a:off x="528" y="3504"/>
              <a:ext cx="4896" cy="576"/>
            </a:xfrm>
            <a:prstGeom prst="rect">
              <a:avLst/>
            </a:prstGeom>
            <a:solidFill>
              <a:srgbClr val="008000"/>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endParaRPr lang="en-US" altLang="zh-CN" sz="2000">
                <a:solidFill>
                  <a:srgbClr val="FF0000"/>
                </a:solidFill>
                <a:latin typeface="Arial" panose="020B0604020202020204" pitchFamily="34" charset="0"/>
                <a:ea typeface="MS PGothic" panose="020B0600070205080204" pitchFamily="34" charset="-128"/>
              </a:endParaRPr>
            </a:p>
          </p:txBody>
        </p:sp>
        <p:sp>
          <p:nvSpPr>
            <p:cNvPr id="12" name="Text Box 5"/>
            <p:cNvSpPr txBox="1">
              <a:spLocks noChangeArrowheads="1"/>
            </p:cNvSpPr>
            <p:nvPr/>
          </p:nvSpPr>
          <p:spPr bwMode="auto">
            <a:xfrm>
              <a:off x="576" y="3648"/>
              <a:ext cx="816"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zh-CN" altLang="en-US" sz="2000" b="1">
                  <a:solidFill>
                    <a:srgbClr val="FF0000"/>
                  </a:solidFill>
                  <a:effectLst>
                    <a:outerShdw blurRad="38100" dist="38100" dir="2700000" algn="tl">
                      <a:srgbClr val="C0C0C0"/>
                    </a:outerShdw>
                  </a:effectLst>
                  <a:latin typeface="华文中宋" pitchFamily="2" charset="-122"/>
                  <a:ea typeface="华文中宋" pitchFamily="2" charset="-122"/>
                </a:rPr>
                <a:t>操作码</a:t>
              </a:r>
            </a:p>
          </p:txBody>
        </p:sp>
        <p:sp>
          <p:nvSpPr>
            <p:cNvPr id="13" name="Line 6"/>
            <p:cNvSpPr>
              <a:spLocks noChangeShapeType="1"/>
            </p:cNvSpPr>
            <p:nvPr/>
          </p:nvSpPr>
          <p:spPr bwMode="auto">
            <a:xfrm>
              <a:off x="1392"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4" name="Line 8"/>
            <p:cNvSpPr>
              <a:spLocks noChangeShapeType="1"/>
            </p:cNvSpPr>
            <p:nvPr/>
          </p:nvSpPr>
          <p:spPr bwMode="auto">
            <a:xfrm>
              <a:off x="2064"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nvGrpSpPr>
            <p:cNvPr id="15" name="Group 11"/>
            <p:cNvGrpSpPr>
              <a:grpSpLocks/>
            </p:cNvGrpSpPr>
            <p:nvPr/>
          </p:nvGrpSpPr>
          <p:grpSpPr bwMode="auto">
            <a:xfrm>
              <a:off x="1440" y="3648"/>
              <a:ext cx="1248" cy="252"/>
              <a:chOff x="1440" y="3648"/>
              <a:chExt cx="1248" cy="252"/>
            </a:xfrm>
          </p:grpSpPr>
          <p:sp>
            <p:nvSpPr>
              <p:cNvPr id="28" name="Text Box 7"/>
              <p:cNvSpPr txBox="1">
                <a:spLocks noChangeArrowheads="1"/>
              </p:cNvSpPr>
              <p:nvPr/>
            </p:nvSpPr>
            <p:spPr bwMode="auto">
              <a:xfrm>
                <a:off x="1440"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AD1</a:t>
                </a:r>
              </a:p>
            </p:txBody>
          </p:sp>
          <p:sp>
            <p:nvSpPr>
              <p:cNvPr id="29" name="Text Box 9"/>
              <p:cNvSpPr txBox="1">
                <a:spLocks noChangeArrowheads="1"/>
              </p:cNvSpPr>
              <p:nvPr/>
            </p:nvSpPr>
            <p:spPr bwMode="auto">
              <a:xfrm>
                <a:off x="2064"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a:solidFill>
                      <a:srgbClr val="FF0000"/>
                    </a:solidFill>
                    <a:effectLst>
                      <a:outerShdw blurRad="38100" dist="38100" dir="2700000" algn="tl">
                        <a:srgbClr val="C0C0C0"/>
                      </a:outerShdw>
                    </a:effectLst>
                    <a:latin typeface="华文中宋" pitchFamily="2" charset="-122"/>
                    <a:ea typeface="华文中宋" pitchFamily="2" charset="-122"/>
                  </a:rPr>
                  <a:t>AF1</a:t>
                </a:r>
              </a:p>
            </p:txBody>
          </p:sp>
        </p:grpSp>
        <p:sp>
          <p:nvSpPr>
            <p:cNvPr id="16" name="Line 10"/>
            <p:cNvSpPr>
              <a:spLocks noChangeShapeType="1"/>
            </p:cNvSpPr>
            <p:nvPr/>
          </p:nvSpPr>
          <p:spPr bwMode="auto">
            <a:xfrm>
              <a:off x="2688"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nvGrpSpPr>
            <p:cNvPr id="19" name="Group 12"/>
            <p:cNvGrpSpPr>
              <a:grpSpLocks/>
            </p:cNvGrpSpPr>
            <p:nvPr/>
          </p:nvGrpSpPr>
          <p:grpSpPr bwMode="auto">
            <a:xfrm>
              <a:off x="2736" y="3648"/>
              <a:ext cx="1248" cy="252"/>
              <a:chOff x="1440" y="3648"/>
              <a:chExt cx="1248" cy="252"/>
            </a:xfrm>
          </p:grpSpPr>
          <p:sp>
            <p:nvSpPr>
              <p:cNvPr id="26" name="Text Box 13"/>
              <p:cNvSpPr txBox="1">
                <a:spLocks noChangeArrowheads="1"/>
              </p:cNvSpPr>
              <p:nvPr/>
            </p:nvSpPr>
            <p:spPr bwMode="auto">
              <a:xfrm>
                <a:off x="1440"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a:solidFill>
                      <a:srgbClr val="FF0000"/>
                    </a:solidFill>
                    <a:effectLst>
                      <a:outerShdw blurRad="38100" dist="38100" dir="2700000" algn="tl">
                        <a:srgbClr val="C0C0C0"/>
                      </a:outerShdw>
                    </a:effectLst>
                    <a:latin typeface="华文中宋" pitchFamily="2" charset="-122"/>
                    <a:ea typeface="华文中宋" pitchFamily="2" charset="-122"/>
                  </a:rPr>
                  <a:t>AD2</a:t>
                </a:r>
              </a:p>
            </p:txBody>
          </p:sp>
          <p:sp>
            <p:nvSpPr>
              <p:cNvPr id="27" name="Text Box 14"/>
              <p:cNvSpPr txBox="1">
                <a:spLocks noChangeArrowheads="1"/>
              </p:cNvSpPr>
              <p:nvPr/>
            </p:nvSpPr>
            <p:spPr bwMode="auto">
              <a:xfrm>
                <a:off x="2064"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a:solidFill>
                      <a:srgbClr val="FF0000"/>
                    </a:solidFill>
                    <a:effectLst>
                      <a:outerShdw blurRad="38100" dist="38100" dir="2700000" algn="tl">
                        <a:srgbClr val="C0C0C0"/>
                      </a:outerShdw>
                    </a:effectLst>
                    <a:latin typeface="华文中宋" pitchFamily="2" charset="-122"/>
                    <a:ea typeface="华文中宋" pitchFamily="2" charset="-122"/>
                  </a:rPr>
                  <a:t>AF2</a:t>
                </a:r>
              </a:p>
            </p:txBody>
          </p:sp>
        </p:grpSp>
        <p:grpSp>
          <p:nvGrpSpPr>
            <p:cNvPr id="20" name="Group 15"/>
            <p:cNvGrpSpPr>
              <a:grpSpLocks/>
            </p:cNvGrpSpPr>
            <p:nvPr/>
          </p:nvGrpSpPr>
          <p:grpSpPr bwMode="auto">
            <a:xfrm>
              <a:off x="4128" y="3648"/>
              <a:ext cx="1248" cy="252"/>
              <a:chOff x="1440" y="3648"/>
              <a:chExt cx="1248" cy="252"/>
            </a:xfrm>
          </p:grpSpPr>
          <p:sp>
            <p:nvSpPr>
              <p:cNvPr id="24" name="Text Box 16"/>
              <p:cNvSpPr txBox="1">
                <a:spLocks noChangeArrowheads="1"/>
              </p:cNvSpPr>
              <p:nvPr/>
            </p:nvSpPr>
            <p:spPr bwMode="auto">
              <a:xfrm>
                <a:off x="1440"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a:solidFill>
                      <a:srgbClr val="FF0000"/>
                    </a:solidFill>
                    <a:effectLst>
                      <a:outerShdw blurRad="38100" dist="38100" dir="2700000" algn="tl">
                        <a:srgbClr val="C0C0C0"/>
                      </a:outerShdw>
                    </a:effectLst>
                    <a:latin typeface="华文中宋" pitchFamily="2" charset="-122"/>
                    <a:ea typeface="华文中宋" pitchFamily="2" charset="-122"/>
                  </a:rPr>
                  <a:t>AD3</a:t>
                </a:r>
              </a:p>
            </p:txBody>
          </p:sp>
          <p:sp>
            <p:nvSpPr>
              <p:cNvPr id="25" name="Text Box 17"/>
              <p:cNvSpPr txBox="1">
                <a:spLocks noChangeArrowheads="1"/>
              </p:cNvSpPr>
              <p:nvPr/>
            </p:nvSpPr>
            <p:spPr bwMode="auto">
              <a:xfrm>
                <a:off x="2064"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AF3</a:t>
                </a:r>
              </a:p>
            </p:txBody>
          </p:sp>
        </p:grpSp>
        <p:sp>
          <p:nvSpPr>
            <p:cNvPr id="21" name="Line 18"/>
            <p:cNvSpPr>
              <a:spLocks noChangeShapeType="1"/>
            </p:cNvSpPr>
            <p:nvPr/>
          </p:nvSpPr>
          <p:spPr bwMode="auto">
            <a:xfrm>
              <a:off x="3360"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2" name="Line 19"/>
            <p:cNvSpPr>
              <a:spLocks noChangeShapeType="1"/>
            </p:cNvSpPr>
            <p:nvPr/>
          </p:nvSpPr>
          <p:spPr bwMode="auto">
            <a:xfrm>
              <a:off x="4032"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3" name="Line 20"/>
            <p:cNvSpPr>
              <a:spLocks noChangeShapeType="1"/>
            </p:cNvSpPr>
            <p:nvPr/>
          </p:nvSpPr>
          <p:spPr bwMode="auto">
            <a:xfrm>
              <a:off x="4752"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spTree>
    <p:extLst>
      <p:ext uri="{BB962C8B-B14F-4D97-AF65-F5344CB8AC3E}">
        <p14:creationId xmlns:p14="http://schemas.microsoft.com/office/powerpoint/2010/main" val="937922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982935" y="1115456"/>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Encoding An Instruction Set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指令集编码</a:t>
            </a:r>
          </a:p>
        </p:txBody>
      </p:sp>
      <p:sp>
        <p:nvSpPr>
          <p:cNvPr id="9" name="Text Box 5"/>
          <p:cNvSpPr txBox="1">
            <a:spLocks noChangeArrowheads="1"/>
          </p:cNvSpPr>
          <p:nvPr/>
        </p:nvSpPr>
        <p:spPr bwMode="auto">
          <a:xfrm>
            <a:off x="130175" y="1775795"/>
            <a:ext cx="8906321" cy="5200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5000"/>
              </a:lnSpc>
              <a:spcBef>
                <a:spcPct val="25000"/>
              </a:spcBef>
              <a:buFont typeface="Symbol" panose="05050102010706020507" pitchFamily="18" charset="2"/>
              <a:buChar char="¨"/>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Three popular choices for encoding the instruction set:</a:t>
            </a:r>
          </a:p>
          <a:p>
            <a:pPr marL="540000" indent="-342900" algn="just">
              <a:lnSpc>
                <a:spcPct val="95000"/>
              </a:lnSpc>
              <a:spcBef>
                <a:spcPct val="2000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first we call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variable(</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变长</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since it </a:t>
            </a:r>
            <a:r>
              <a:rPr lang="en-US" altLang="zh-CN"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allows virtually all addressing modes to be with all operations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 best when there are many addressing modes and operations.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允许所有操作有任何寻址模式，当有很多寻址模式和操作时最佳</a:t>
            </a:r>
          </a:p>
          <a:p>
            <a:pPr marL="540000" indent="-342900" algn="just">
              <a:lnSpc>
                <a:spcPct val="95000"/>
              </a:lnSpc>
              <a:spcBef>
                <a:spcPct val="2000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second we call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fixed(</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定长</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combines the operation and the addressing mode into the opcode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It works best when there are few addressing modes and operations.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将操作和寻址模式结合到操作码域，当有很少寻址模式和操作时最佳</a:t>
            </a:r>
          </a:p>
          <a:p>
            <a:pPr marL="540000" indent="-342900" algn="just">
              <a:lnSpc>
                <a:spcPct val="95000"/>
              </a:lnSpc>
              <a:spcBef>
                <a:spcPct val="2000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third called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hybrid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混合</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 a </a:t>
            </a:r>
            <a:r>
              <a:rPr lang="en-US" altLang="zh-CN"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trade-off between the size of programs versus ease of decoding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程序大小与易于解码之间的折中</a:t>
            </a:r>
          </a:p>
          <a:p>
            <a:pPr marL="342900" indent="-342900" algn="just">
              <a:lnSpc>
                <a:spcPct val="95000"/>
              </a:lnSpc>
              <a:spcBef>
                <a:spcPct val="25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40908494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01613" y="1015686"/>
            <a:ext cx="8690867" cy="757130"/>
          </a:xfrm>
          <a:prstGeom prst="rect">
            <a:avLst/>
          </a:prstGeom>
        </p:spPr>
        <p:txBody>
          <a:bodyPr wrap="square">
            <a:spAutoFit/>
          </a:bodyPr>
          <a:lstStyle/>
          <a:p>
            <a:pPr algn="just">
              <a:lnSpc>
                <a:spcPct val="90000"/>
              </a:lnSpc>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operators supported by most instruction set architectures can be categorized in the following Figure.  </a:t>
            </a:r>
          </a:p>
        </p:txBody>
      </p:sp>
      <p:graphicFrame>
        <p:nvGraphicFramePr>
          <p:cNvPr id="71" name="Group 133"/>
          <p:cNvGraphicFramePr>
            <a:graphicFrameLocks noGrp="1"/>
          </p:cNvGraphicFramePr>
          <p:nvPr>
            <p:ph idx="1"/>
          </p:nvPr>
        </p:nvGraphicFramePr>
        <p:xfrm>
          <a:off x="539552" y="1772816"/>
          <a:ext cx="8317208" cy="4876800"/>
        </p:xfrm>
        <a:graphic>
          <a:graphicData uri="http://schemas.openxmlformats.org/drawingml/2006/table">
            <a:tbl>
              <a:tblPr/>
              <a:tblGrid>
                <a:gridCol w="2424955">
                  <a:extLst>
                    <a:ext uri="{9D8B030D-6E8A-4147-A177-3AD203B41FA5}">
                      <a16:colId xmlns:a16="http://schemas.microsoft.com/office/drawing/2014/main" val="20000"/>
                    </a:ext>
                  </a:extLst>
                </a:gridCol>
                <a:gridCol w="5892253">
                  <a:extLst>
                    <a:ext uri="{9D8B030D-6E8A-4147-A177-3AD203B41FA5}">
                      <a16:colId xmlns:a16="http://schemas.microsoft.com/office/drawing/2014/main" val="20001"/>
                    </a:ext>
                  </a:extLst>
                </a:gridCol>
              </a:tblGrid>
              <a:tr h="529957">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Arithmetic and logical </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算术和逻辑运算</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Integer arithmetic and logical: add, and, subtract, multiple, divide</a:t>
                      </a:r>
                    </a:p>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整数的算术和逻辑操作：加、减、与、或等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62048">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Data transfer</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数据传输</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Load/Store (move instructions on machines with memory addressing)</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64711">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Control</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控制</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Branch, jump, procedure call and return, traps</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分支、跳转、过程调用和返回、自陷等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62048">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System</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系统</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Operating system call, virtual memory management instructions</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操作系统调用、虚拟存储器管理等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62048">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Floating point</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浮点</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Floating-point operations: add, multiply</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浮点操作：加、乘等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470037">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Decimal</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十进制</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Decimal add, decimal multiply, decimal-to-character conversions</a:t>
                      </a:r>
                    </a:p>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十进制加、十进制乘、十进制到字符的转换</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31422">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String</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字符串</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String move, string compare, string search</a:t>
                      </a:r>
                    </a:p>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字符串移动、字符串比较、字符串搜索等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62048">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Graphics</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图形</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Pixel operations, compression/decompression operations</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像素操作、压缩</a:t>
                      </a: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解压操作等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2686189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94109" y="1058540"/>
            <a:ext cx="8942387" cy="2154436"/>
          </a:xfrm>
          <a:prstGeom prst="rect">
            <a:avLst/>
          </a:prstGeom>
        </p:spPr>
        <p:txBody>
          <a:bodyPr wrap="square">
            <a:spAutoFit/>
          </a:bodyPr>
          <a:lstStyle/>
          <a:p>
            <a:pPr marL="342900" indent="-342900" algn="just">
              <a:lnSpc>
                <a:spcPct val="90000"/>
              </a:lnSpc>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rule of thumb across is that the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most widely executed instructions are the simple operations of an instruction set</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多数广泛执行的指令是简单操作</a:t>
            </a:r>
            <a:endPar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90000"/>
              </a:lnSpc>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following figure shows 10 simple instructions that account for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96%</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instructions executed for a collection of integer programs running on the popular Intel 80x86. </a:t>
            </a:r>
          </a:p>
          <a:p>
            <a:pPr marL="342900" indent="-342900" algn="just">
              <a:lnSpc>
                <a:spcPct val="90000"/>
              </a:lnSpc>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implementor</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these instructions should be sure to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make these instructions fast, as they are the common case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应快速实现这些指令</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1640" y="3212976"/>
            <a:ext cx="6408712" cy="351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6044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982935" y="1115456"/>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Instructions for Control Flow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控制流指令</a:t>
            </a:r>
          </a:p>
        </p:txBody>
      </p:sp>
      <p:sp>
        <p:nvSpPr>
          <p:cNvPr id="10" name="Text Box 5"/>
          <p:cNvSpPr txBox="1">
            <a:spLocks noChangeArrowheads="1"/>
          </p:cNvSpPr>
          <p:nvPr/>
        </p:nvSpPr>
        <p:spPr bwMode="auto">
          <a:xfrm>
            <a:off x="125635" y="1747749"/>
            <a:ext cx="8915400" cy="43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J</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ump (</a:t>
            </a:r>
            <a:r>
              <a:rPr lang="zh-CN" altLang="en-US"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跳转</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6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when the change in control is </a:t>
            </a:r>
            <a:r>
              <a:rPr lang="en-US" altLang="zh-CN" sz="26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unconditional</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控制指令为</a:t>
            </a:r>
            <a:r>
              <a:rPr lang="zh-CN" altLang="en-US" sz="2600"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无条件</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改变控制流时，我们称之为“跳转”</a:t>
            </a:r>
            <a:endPar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20000"/>
              </a:spcBef>
              <a:buFont typeface="Symbol" panose="05050102010706020507" pitchFamily="18" charset="2"/>
              <a:buChar char="¨"/>
            </a:pP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Branch (</a:t>
            </a:r>
            <a:r>
              <a:rPr lang="zh-CN" altLang="en-US"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转移</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when the change is </a:t>
            </a:r>
            <a:r>
              <a:rPr lang="en-US" altLang="zh-CN" sz="26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conditional</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控制指令是</a:t>
            </a:r>
            <a:r>
              <a:rPr lang="zh-CN" altLang="en-US" sz="2600"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有条件</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改变控制流时，我们称之为“分支”</a:t>
            </a:r>
            <a:endPar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We can distinguish four different types of control-flow change: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四种控制流改变</a:t>
            </a:r>
          </a:p>
          <a:p>
            <a:pPr algn="just">
              <a:lnSpc>
                <a:spcPct val="90000"/>
              </a:lnSpc>
              <a:spcBef>
                <a:spcPct val="2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1)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Conditional branches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条件转移</a:t>
            </a:r>
          </a:p>
          <a:p>
            <a:pPr algn="just">
              <a:lnSpc>
                <a:spcPct val="90000"/>
              </a:lnSpc>
              <a:spcBef>
                <a:spcPct val="2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2)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Jumps</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跳转</a:t>
            </a:r>
          </a:p>
          <a:p>
            <a:pPr algn="just">
              <a:lnSpc>
                <a:spcPct val="90000"/>
              </a:lnSpc>
              <a:spcBef>
                <a:spcPct val="2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3)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Procedure calls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过程调用</a:t>
            </a:r>
          </a:p>
          <a:p>
            <a:pPr algn="just">
              <a:lnSpc>
                <a:spcPct val="90000"/>
              </a:lnSpc>
              <a:spcBef>
                <a:spcPct val="2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4)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Procedure returns</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过程返回</a:t>
            </a:r>
          </a:p>
        </p:txBody>
      </p:sp>
    </p:spTree>
    <p:extLst>
      <p:ext uri="{BB962C8B-B14F-4D97-AF65-F5344CB8AC3E}">
        <p14:creationId xmlns:p14="http://schemas.microsoft.com/office/powerpoint/2010/main" val="1327289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3481722"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2.6 RISC vs. CISC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260216" y="1108076"/>
            <a:ext cx="8653296"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Characteristic of CISC and RISC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的特点</a:t>
            </a:r>
          </a:p>
        </p:txBody>
      </p:sp>
      <p:sp>
        <p:nvSpPr>
          <p:cNvPr id="9" name="Text Box 5"/>
          <p:cNvSpPr txBox="1">
            <a:spLocks noChangeArrowheads="1"/>
          </p:cNvSpPr>
          <p:nvPr/>
        </p:nvSpPr>
        <p:spPr bwMode="auto">
          <a:xfrm>
            <a:off x="201613" y="1768414"/>
            <a:ext cx="8711899" cy="4637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nSpc>
                <a:spcPct val="80000"/>
              </a:lnSpc>
              <a:spcBef>
                <a:spcPct val="10000"/>
              </a:spcBef>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main characteristics of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CISC</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540000" indent="342900">
              <a:lnSpc>
                <a:spcPct val="80000"/>
              </a:lnSpc>
              <a:spcBef>
                <a:spcPct val="1000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Extensive instructions.   </a:t>
            </a:r>
            <a:endParaRPr lang="zh-CN" altLang="en-US"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nSpc>
                <a:spcPct val="80000"/>
              </a:lnSpc>
              <a:spcBef>
                <a:spcPct val="1000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Complex and efficient machine instructions.</a:t>
            </a:r>
          </a:p>
          <a:p>
            <a:pPr marL="540000" indent="342900">
              <a:lnSpc>
                <a:spcPct val="80000"/>
              </a:lnSpc>
              <a:spcBef>
                <a:spcPct val="10000"/>
              </a:spcBef>
              <a:buSzPct val="50000"/>
              <a:buFont typeface="Wingdings" panose="05000000000000000000" pitchFamily="2" charset="2"/>
              <a:buChar char="Ø"/>
            </a:pPr>
            <a:r>
              <a:rPr lang="en-US" altLang="zh-CN"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Microencoding</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the machine instructions.</a:t>
            </a:r>
          </a:p>
          <a:p>
            <a:pPr marL="540000" indent="342900">
              <a:lnSpc>
                <a:spcPct val="80000"/>
              </a:lnSpc>
              <a:spcBef>
                <a:spcPct val="1000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Extensive addressing capabilities for memory operations. </a:t>
            </a:r>
            <a:endParaRPr lang="zh-CN" altLang="en-US"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nSpc>
                <a:spcPct val="80000"/>
              </a:lnSpc>
              <a:spcBef>
                <a:spcPct val="1000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Relatively few registers.  </a:t>
            </a:r>
            <a:endParaRPr lang="zh-CN" altLang="en-US"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nSpc>
                <a:spcPct val="80000"/>
              </a:lnSpc>
              <a:spcBef>
                <a:spcPct val="10000"/>
              </a:spcBef>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RISC</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processors are more or less the opposite:</a:t>
            </a:r>
          </a:p>
          <a:p>
            <a:pPr marL="540000" indent="342900">
              <a:lnSpc>
                <a:spcPct val="80000"/>
              </a:lnSpc>
              <a:spcBef>
                <a:spcPct val="1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Reduced instruction set.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nSpc>
                <a:spcPct val="80000"/>
              </a:lnSpc>
              <a:spcBef>
                <a:spcPct val="1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Less complex, simple instructions.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nSpc>
                <a:spcPct val="80000"/>
              </a:lnSpc>
              <a:spcBef>
                <a:spcPct val="1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Hardwired control unit and machine instructions.</a:t>
            </a:r>
          </a:p>
          <a:p>
            <a:pPr marL="540000" indent="342900">
              <a:lnSpc>
                <a:spcPct val="80000"/>
              </a:lnSpc>
              <a:spcBef>
                <a:spcPct val="1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Few addressing schemes for memory operands with only two basic instructions: LOAD and STORE. </a:t>
            </a:r>
          </a:p>
          <a:p>
            <a:pPr marL="540000" indent="342900" algn="just">
              <a:lnSpc>
                <a:spcPct val="80000"/>
              </a:lnSpc>
              <a:spcBef>
                <a:spcPct val="1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Many symmetric registers which are organized into a register file.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5739626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3481722"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2.6 RISC vs. CISC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848092" y="1108076"/>
            <a:ext cx="7408128"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 Design Features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设计特征</a:t>
            </a:r>
          </a:p>
        </p:txBody>
      </p:sp>
      <p:sp>
        <p:nvSpPr>
          <p:cNvPr id="9" name="Text Box 5"/>
          <p:cNvSpPr txBox="1">
            <a:spLocks noChangeArrowheads="1"/>
          </p:cNvSpPr>
          <p:nvPr/>
        </p:nvSpPr>
        <p:spPr bwMode="auto">
          <a:xfrm>
            <a:off x="130175" y="1628800"/>
            <a:ext cx="8834313" cy="5305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RISC concepts of individual manufacturers are similar, such as:</a:t>
            </a: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Reduction of the instruction set.</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选取使用频率最高的指令，并补充一些最有用的指令</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cycle execution time.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Simple instruction, Easy to pipelining, execution fast. </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CPI=1</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每条指令的功能应尽可能简单，并在一个机器周期内完成</a:t>
            </a:r>
            <a:endPar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 pipelining.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指令流水线</a:t>
            </a:r>
            <a:endPar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Fixed length of instructions, easy to decode.</a:t>
            </a:r>
            <a:endParaRPr lang="zh-CN" altLang="en-US"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Load/store architecture.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只有</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和</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store</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指令能访问存储器</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其它指令操作均在寄存器之间进行</a:t>
            </a:r>
            <a:endPar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Unity of RISC processors and compilers.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处理器与编译器联合开发  </a:t>
            </a: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 modified register concept.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在某些</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RISC</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中</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对快速的子程序调用</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寄存器不再是以</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ax, </a:t>
            </a:r>
            <a:r>
              <a:rPr lang="en-US" altLang="zh-CN" sz="2200" b="1"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bx</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等方式来管理</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而是以变量窗口的形式存在</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能看到某组寄存器文件</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Tree>
    <p:extLst>
      <p:ext uri="{BB962C8B-B14F-4D97-AF65-F5344CB8AC3E}">
        <p14:creationId xmlns:p14="http://schemas.microsoft.com/office/powerpoint/2010/main" val="2743281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5"/>
          <p:cNvSpPr txBox="1">
            <a:spLocks noChangeArrowheads="1"/>
          </p:cNvSpPr>
          <p:nvPr/>
        </p:nvSpPr>
        <p:spPr bwMode="auto">
          <a:xfrm>
            <a:off x="201613" y="1108076"/>
            <a:ext cx="8839200" cy="472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85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DLX (pronounced “Deluxe”) is a RISC architecture emphasizing: </a:t>
            </a:r>
          </a:p>
          <a:p>
            <a:pPr marL="540000" indent="-342900" algn="just">
              <a:lnSpc>
                <a:spcPct val="85000"/>
              </a:lnSpc>
              <a:spcBef>
                <a:spcPct val="2000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imple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load-store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instruction set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具有一个简单的</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Load/Store</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指令集</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85000"/>
              </a:lnSpc>
              <a:spcBef>
                <a:spcPct val="20000"/>
              </a:spcBef>
              <a:buSzPct val="50000"/>
              <a:buFont typeface="Wingdings" panose="05000000000000000000" pitchFamily="2" charset="2"/>
              <a:buChar char="Ø"/>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Design for pipelining efficiency, including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fixed instruction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set encoding.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注重指令流水效率</a:t>
            </a:r>
            <a:endPar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85000"/>
              </a:lnSpc>
              <a:spcBef>
                <a:spcPct val="20000"/>
              </a:spcBef>
              <a:buSzPct val="50000"/>
              <a:buFont typeface="Wingdings" panose="05000000000000000000" pitchFamily="2" charset="2"/>
              <a:buChar char="Ø"/>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Efficiency as compiler target.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简化指令的译码</a:t>
            </a:r>
            <a:endPar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85000"/>
              </a:lnSpc>
              <a:spcBef>
                <a:spcPct val="2000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All DLX instructions are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 bits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指令长度</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marL="540000" indent="-342900" algn="just">
              <a:lnSpc>
                <a:spcPct val="85000"/>
              </a:lnSpc>
              <a:spcBef>
                <a:spcPct val="20000"/>
              </a:spcBef>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DLX also has a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 bit program counter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540000" indent="-342900" algn="just">
              <a:lnSpc>
                <a:spcPct val="85000"/>
              </a:lnSpc>
              <a:spcBef>
                <a:spcPct val="20000"/>
              </a:spcBef>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85000"/>
              </a:lnSpc>
              <a:spcBef>
                <a:spcPct val="20000"/>
              </a:spcBef>
              <a:buSzPct val="50000"/>
              <a:buFont typeface="Wingdings" panose="05000000000000000000" pitchFamily="2" charset="2"/>
              <a:buChar char="Ø"/>
            </a:pPr>
            <a:endPar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47300096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5"/>
          <p:cNvSpPr txBox="1">
            <a:spLocks noChangeArrowheads="1"/>
          </p:cNvSpPr>
          <p:nvPr/>
        </p:nvSpPr>
        <p:spPr bwMode="auto">
          <a:xfrm>
            <a:off x="201613" y="1714300"/>
            <a:ext cx="8690867" cy="164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3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32 32-bit general-purpose register (GPRs): R0, R1, … , R31(though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[R0]=0)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位的通用寄存器（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GPRs</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R0</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的内容恒为全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540000" indent="-342900" algn="just">
              <a:spcBef>
                <a:spcPct val="20000"/>
              </a:spcBef>
              <a:buSzPct val="50000"/>
              <a:buFont typeface="Wingdings" panose="05000000000000000000" pitchFamily="2" charset="2"/>
              <a:buChar char="Ø"/>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7" name="Text Box 5"/>
          <p:cNvSpPr txBox="1">
            <a:spLocks noChangeArrowheads="1"/>
          </p:cNvSpPr>
          <p:nvPr/>
        </p:nvSpPr>
        <p:spPr bwMode="auto">
          <a:xfrm>
            <a:off x="1347787" y="1081019"/>
            <a:ext cx="6408737"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en-US" altLang="zh-CN"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Registers for DLX   </a:t>
            </a:r>
            <a:r>
              <a:rPr lang="en-US" altLang="zh-CN" sz="2800" b="1">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b="1">
                <a:solidFill>
                  <a:srgbClr val="800000"/>
                </a:solidFill>
                <a:latin typeface="Times New Roman" panose="02020603050405020304" pitchFamily="18" charset="0"/>
                <a:ea typeface="宋体" panose="02010600030101010101" pitchFamily="2" charset="-122"/>
                <a:cs typeface="Times New Roman" panose="02020603050405020304" pitchFamily="18" charset="0"/>
              </a:rPr>
              <a:t>的寄存器</a:t>
            </a:r>
          </a:p>
        </p:txBody>
      </p:sp>
      <p:grpSp>
        <p:nvGrpSpPr>
          <p:cNvPr id="11" name="Group 47"/>
          <p:cNvGrpSpPr>
            <a:grpSpLocks/>
          </p:cNvGrpSpPr>
          <p:nvPr/>
        </p:nvGrpSpPr>
        <p:grpSpPr bwMode="auto">
          <a:xfrm>
            <a:off x="2915816" y="2996952"/>
            <a:ext cx="3339642" cy="3552462"/>
            <a:chOff x="816" y="1488"/>
            <a:chExt cx="2448" cy="2604"/>
          </a:xfrm>
        </p:grpSpPr>
        <p:sp>
          <p:nvSpPr>
            <p:cNvPr id="12" name="Text Box 6"/>
            <p:cNvSpPr txBox="1">
              <a:spLocks noChangeArrowheads="1"/>
            </p:cNvSpPr>
            <p:nvPr/>
          </p:nvSpPr>
          <p:spPr bwMode="auto">
            <a:xfrm>
              <a:off x="816" y="1488"/>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R0</a:t>
              </a:r>
            </a:p>
          </p:txBody>
        </p:sp>
        <p:sp>
          <p:nvSpPr>
            <p:cNvPr id="13" name="Text Box 8"/>
            <p:cNvSpPr txBox="1">
              <a:spLocks noChangeArrowheads="1"/>
            </p:cNvSpPr>
            <p:nvPr/>
          </p:nvSpPr>
          <p:spPr bwMode="auto">
            <a:xfrm>
              <a:off x="1440"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R1</a:t>
              </a:r>
            </a:p>
          </p:txBody>
        </p:sp>
        <p:sp>
          <p:nvSpPr>
            <p:cNvPr id="14" name="Text Box 9"/>
            <p:cNvSpPr txBox="1">
              <a:spLocks noChangeArrowheads="1"/>
            </p:cNvSpPr>
            <p:nvPr/>
          </p:nvSpPr>
          <p:spPr bwMode="auto">
            <a:xfrm>
              <a:off x="2064"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R2</a:t>
              </a:r>
            </a:p>
          </p:txBody>
        </p:sp>
        <p:sp>
          <p:nvSpPr>
            <p:cNvPr id="15" name="Text Box 10"/>
            <p:cNvSpPr txBox="1">
              <a:spLocks noChangeArrowheads="1"/>
            </p:cNvSpPr>
            <p:nvPr/>
          </p:nvSpPr>
          <p:spPr bwMode="auto">
            <a:xfrm>
              <a:off x="2688"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R3</a:t>
              </a:r>
            </a:p>
          </p:txBody>
        </p:sp>
        <p:grpSp>
          <p:nvGrpSpPr>
            <p:cNvPr id="16" name="Group 12"/>
            <p:cNvGrpSpPr>
              <a:grpSpLocks/>
            </p:cNvGrpSpPr>
            <p:nvPr/>
          </p:nvGrpSpPr>
          <p:grpSpPr bwMode="auto">
            <a:xfrm>
              <a:off x="816" y="1824"/>
              <a:ext cx="2448" cy="252"/>
              <a:chOff x="816" y="1488"/>
              <a:chExt cx="2448" cy="252"/>
            </a:xfrm>
          </p:grpSpPr>
          <p:sp>
            <p:nvSpPr>
              <p:cNvPr id="49" name="Text Box 13"/>
              <p:cNvSpPr txBox="1">
                <a:spLocks noChangeArrowheads="1"/>
              </p:cNvSpPr>
              <p:nvPr/>
            </p:nvSpPr>
            <p:spPr bwMode="auto">
              <a:xfrm>
                <a:off x="816"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R4</a:t>
                </a:r>
              </a:p>
            </p:txBody>
          </p:sp>
          <p:sp>
            <p:nvSpPr>
              <p:cNvPr id="50" name="Text Box 14"/>
              <p:cNvSpPr txBox="1">
                <a:spLocks noChangeArrowheads="1"/>
              </p:cNvSpPr>
              <p:nvPr/>
            </p:nvSpPr>
            <p:spPr bwMode="auto">
              <a:xfrm>
                <a:off x="1440"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R5</a:t>
                </a:r>
              </a:p>
            </p:txBody>
          </p:sp>
          <p:sp>
            <p:nvSpPr>
              <p:cNvPr id="51" name="Text Box 15"/>
              <p:cNvSpPr txBox="1">
                <a:spLocks noChangeArrowheads="1"/>
              </p:cNvSpPr>
              <p:nvPr/>
            </p:nvSpPr>
            <p:spPr bwMode="auto">
              <a:xfrm>
                <a:off x="2064"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R6</a:t>
                </a:r>
              </a:p>
            </p:txBody>
          </p:sp>
          <p:sp>
            <p:nvSpPr>
              <p:cNvPr id="52" name="Text Box 16"/>
              <p:cNvSpPr txBox="1">
                <a:spLocks noChangeArrowheads="1"/>
              </p:cNvSpPr>
              <p:nvPr/>
            </p:nvSpPr>
            <p:spPr bwMode="auto">
              <a:xfrm>
                <a:off x="2688"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R7</a:t>
                </a:r>
              </a:p>
            </p:txBody>
          </p:sp>
        </p:grpSp>
        <p:grpSp>
          <p:nvGrpSpPr>
            <p:cNvPr id="19" name="Group 17"/>
            <p:cNvGrpSpPr>
              <a:grpSpLocks/>
            </p:cNvGrpSpPr>
            <p:nvPr/>
          </p:nvGrpSpPr>
          <p:grpSpPr bwMode="auto">
            <a:xfrm>
              <a:off x="816" y="2160"/>
              <a:ext cx="2448" cy="252"/>
              <a:chOff x="816" y="1488"/>
              <a:chExt cx="2448" cy="252"/>
            </a:xfrm>
          </p:grpSpPr>
          <p:sp>
            <p:nvSpPr>
              <p:cNvPr id="45" name="Text Box 18"/>
              <p:cNvSpPr txBox="1">
                <a:spLocks noChangeArrowheads="1"/>
              </p:cNvSpPr>
              <p:nvPr/>
            </p:nvSpPr>
            <p:spPr bwMode="auto">
              <a:xfrm>
                <a:off x="816"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R8</a:t>
                </a:r>
              </a:p>
            </p:txBody>
          </p:sp>
          <p:sp>
            <p:nvSpPr>
              <p:cNvPr id="46" name="Text Box 19"/>
              <p:cNvSpPr txBox="1">
                <a:spLocks noChangeArrowheads="1"/>
              </p:cNvSpPr>
              <p:nvPr/>
            </p:nvSpPr>
            <p:spPr bwMode="auto">
              <a:xfrm>
                <a:off x="1440"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R9</a:t>
                </a:r>
              </a:p>
            </p:txBody>
          </p:sp>
          <p:sp>
            <p:nvSpPr>
              <p:cNvPr id="47" name="Text Box 20"/>
              <p:cNvSpPr txBox="1">
                <a:spLocks noChangeArrowheads="1"/>
              </p:cNvSpPr>
              <p:nvPr/>
            </p:nvSpPr>
            <p:spPr bwMode="auto">
              <a:xfrm>
                <a:off x="2064"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R10</a:t>
                </a:r>
              </a:p>
            </p:txBody>
          </p:sp>
          <p:sp>
            <p:nvSpPr>
              <p:cNvPr id="48" name="Text Box 21"/>
              <p:cNvSpPr txBox="1">
                <a:spLocks noChangeArrowheads="1"/>
              </p:cNvSpPr>
              <p:nvPr/>
            </p:nvSpPr>
            <p:spPr bwMode="auto">
              <a:xfrm>
                <a:off x="2688"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R11</a:t>
                </a:r>
              </a:p>
            </p:txBody>
          </p:sp>
        </p:grpSp>
        <p:grpSp>
          <p:nvGrpSpPr>
            <p:cNvPr id="20" name="Group 22"/>
            <p:cNvGrpSpPr>
              <a:grpSpLocks/>
            </p:cNvGrpSpPr>
            <p:nvPr/>
          </p:nvGrpSpPr>
          <p:grpSpPr bwMode="auto">
            <a:xfrm>
              <a:off x="816" y="2496"/>
              <a:ext cx="2448" cy="252"/>
              <a:chOff x="816" y="1488"/>
              <a:chExt cx="2448" cy="252"/>
            </a:xfrm>
          </p:grpSpPr>
          <p:sp>
            <p:nvSpPr>
              <p:cNvPr id="41" name="Text Box 23"/>
              <p:cNvSpPr txBox="1">
                <a:spLocks noChangeArrowheads="1"/>
              </p:cNvSpPr>
              <p:nvPr/>
            </p:nvSpPr>
            <p:spPr bwMode="auto">
              <a:xfrm>
                <a:off x="816"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R12</a:t>
                </a:r>
              </a:p>
            </p:txBody>
          </p:sp>
          <p:sp>
            <p:nvSpPr>
              <p:cNvPr id="42" name="Text Box 24"/>
              <p:cNvSpPr txBox="1">
                <a:spLocks noChangeArrowheads="1"/>
              </p:cNvSpPr>
              <p:nvPr/>
            </p:nvSpPr>
            <p:spPr bwMode="auto">
              <a:xfrm>
                <a:off x="1440"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R13</a:t>
                </a:r>
              </a:p>
            </p:txBody>
          </p:sp>
          <p:sp>
            <p:nvSpPr>
              <p:cNvPr id="43" name="Text Box 25"/>
              <p:cNvSpPr txBox="1">
                <a:spLocks noChangeArrowheads="1"/>
              </p:cNvSpPr>
              <p:nvPr/>
            </p:nvSpPr>
            <p:spPr bwMode="auto">
              <a:xfrm>
                <a:off x="2064"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R14</a:t>
                </a:r>
              </a:p>
            </p:txBody>
          </p:sp>
          <p:sp>
            <p:nvSpPr>
              <p:cNvPr id="44" name="Text Box 26"/>
              <p:cNvSpPr txBox="1">
                <a:spLocks noChangeArrowheads="1"/>
              </p:cNvSpPr>
              <p:nvPr/>
            </p:nvSpPr>
            <p:spPr bwMode="auto">
              <a:xfrm>
                <a:off x="2688"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R15</a:t>
                </a:r>
              </a:p>
            </p:txBody>
          </p:sp>
        </p:grpSp>
        <p:grpSp>
          <p:nvGrpSpPr>
            <p:cNvPr id="21" name="Group 27"/>
            <p:cNvGrpSpPr>
              <a:grpSpLocks/>
            </p:cNvGrpSpPr>
            <p:nvPr/>
          </p:nvGrpSpPr>
          <p:grpSpPr bwMode="auto">
            <a:xfrm>
              <a:off x="816" y="2832"/>
              <a:ext cx="2448" cy="252"/>
              <a:chOff x="816" y="1488"/>
              <a:chExt cx="2448" cy="252"/>
            </a:xfrm>
          </p:grpSpPr>
          <p:sp>
            <p:nvSpPr>
              <p:cNvPr id="37" name="Text Box 28"/>
              <p:cNvSpPr txBox="1">
                <a:spLocks noChangeArrowheads="1"/>
              </p:cNvSpPr>
              <p:nvPr/>
            </p:nvSpPr>
            <p:spPr bwMode="auto">
              <a:xfrm>
                <a:off x="816"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R16</a:t>
                </a:r>
              </a:p>
            </p:txBody>
          </p:sp>
          <p:sp>
            <p:nvSpPr>
              <p:cNvPr id="38" name="Text Box 29"/>
              <p:cNvSpPr txBox="1">
                <a:spLocks noChangeArrowheads="1"/>
              </p:cNvSpPr>
              <p:nvPr/>
            </p:nvSpPr>
            <p:spPr bwMode="auto">
              <a:xfrm>
                <a:off x="1440"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R17</a:t>
                </a:r>
              </a:p>
            </p:txBody>
          </p:sp>
          <p:sp>
            <p:nvSpPr>
              <p:cNvPr id="39" name="Text Box 30"/>
              <p:cNvSpPr txBox="1">
                <a:spLocks noChangeArrowheads="1"/>
              </p:cNvSpPr>
              <p:nvPr/>
            </p:nvSpPr>
            <p:spPr bwMode="auto">
              <a:xfrm>
                <a:off x="2064"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R18</a:t>
                </a:r>
              </a:p>
            </p:txBody>
          </p:sp>
          <p:sp>
            <p:nvSpPr>
              <p:cNvPr id="40" name="Text Box 31"/>
              <p:cNvSpPr txBox="1">
                <a:spLocks noChangeArrowheads="1"/>
              </p:cNvSpPr>
              <p:nvPr/>
            </p:nvSpPr>
            <p:spPr bwMode="auto">
              <a:xfrm>
                <a:off x="2688"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dirty="0">
                    <a:solidFill>
                      <a:srgbClr val="FF0000"/>
                    </a:solidFill>
                    <a:latin typeface="Times New Roman" panose="02020603050405020304" pitchFamily="18" charset="0"/>
                  </a:rPr>
                  <a:t>R19</a:t>
                </a:r>
              </a:p>
            </p:txBody>
          </p:sp>
        </p:grpSp>
        <p:grpSp>
          <p:nvGrpSpPr>
            <p:cNvPr id="22" name="Group 32"/>
            <p:cNvGrpSpPr>
              <a:grpSpLocks/>
            </p:cNvGrpSpPr>
            <p:nvPr/>
          </p:nvGrpSpPr>
          <p:grpSpPr bwMode="auto">
            <a:xfrm>
              <a:off x="816" y="3168"/>
              <a:ext cx="2448" cy="252"/>
              <a:chOff x="816" y="1488"/>
              <a:chExt cx="2448" cy="252"/>
            </a:xfrm>
          </p:grpSpPr>
          <p:sp>
            <p:nvSpPr>
              <p:cNvPr id="33" name="Text Box 33"/>
              <p:cNvSpPr txBox="1">
                <a:spLocks noChangeArrowheads="1"/>
              </p:cNvSpPr>
              <p:nvPr/>
            </p:nvSpPr>
            <p:spPr bwMode="auto">
              <a:xfrm>
                <a:off x="816"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R20</a:t>
                </a:r>
              </a:p>
            </p:txBody>
          </p:sp>
          <p:sp>
            <p:nvSpPr>
              <p:cNvPr id="34" name="Text Box 34"/>
              <p:cNvSpPr txBox="1">
                <a:spLocks noChangeArrowheads="1"/>
              </p:cNvSpPr>
              <p:nvPr/>
            </p:nvSpPr>
            <p:spPr bwMode="auto">
              <a:xfrm>
                <a:off x="1440"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R21</a:t>
                </a:r>
              </a:p>
            </p:txBody>
          </p:sp>
          <p:sp>
            <p:nvSpPr>
              <p:cNvPr id="35" name="Text Box 35"/>
              <p:cNvSpPr txBox="1">
                <a:spLocks noChangeArrowheads="1"/>
              </p:cNvSpPr>
              <p:nvPr/>
            </p:nvSpPr>
            <p:spPr bwMode="auto">
              <a:xfrm>
                <a:off x="2064"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R22</a:t>
                </a:r>
              </a:p>
            </p:txBody>
          </p:sp>
          <p:sp>
            <p:nvSpPr>
              <p:cNvPr id="36" name="Text Box 36"/>
              <p:cNvSpPr txBox="1">
                <a:spLocks noChangeArrowheads="1"/>
              </p:cNvSpPr>
              <p:nvPr/>
            </p:nvSpPr>
            <p:spPr bwMode="auto">
              <a:xfrm>
                <a:off x="2688"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R23</a:t>
                </a:r>
              </a:p>
            </p:txBody>
          </p:sp>
        </p:grpSp>
        <p:grpSp>
          <p:nvGrpSpPr>
            <p:cNvPr id="23" name="Group 37"/>
            <p:cNvGrpSpPr>
              <a:grpSpLocks/>
            </p:cNvGrpSpPr>
            <p:nvPr/>
          </p:nvGrpSpPr>
          <p:grpSpPr bwMode="auto">
            <a:xfrm>
              <a:off x="816" y="3504"/>
              <a:ext cx="2448" cy="252"/>
              <a:chOff x="816" y="1488"/>
              <a:chExt cx="2448" cy="252"/>
            </a:xfrm>
          </p:grpSpPr>
          <p:sp>
            <p:nvSpPr>
              <p:cNvPr id="29" name="Text Box 38"/>
              <p:cNvSpPr txBox="1">
                <a:spLocks noChangeArrowheads="1"/>
              </p:cNvSpPr>
              <p:nvPr/>
            </p:nvSpPr>
            <p:spPr bwMode="auto">
              <a:xfrm>
                <a:off x="816"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R24</a:t>
                </a:r>
              </a:p>
            </p:txBody>
          </p:sp>
          <p:sp>
            <p:nvSpPr>
              <p:cNvPr id="30" name="Text Box 39"/>
              <p:cNvSpPr txBox="1">
                <a:spLocks noChangeArrowheads="1"/>
              </p:cNvSpPr>
              <p:nvPr/>
            </p:nvSpPr>
            <p:spPr bwMode="auto">
              <a:xfrm>
                <a:off x="1440"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R25</a:t>
                </a:r>
              </a:p>
            </p:txBody>
          </p:sp>
          <p:sp>
            <p:nvSpPr>
              <p:cNvPr id="31" name="Text Box 40"/>
              <p:cNvSpPr txBox="1">
                <a:spLocks noChangeArrowheads="1"/>
              </p:cNvSpPr>
              <p:nvPr/>
            </p:nvSpPr>
            <p:spPr bwMode="auto">
              <a:xfrm>
                <a:off x="2064"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R26</a:t>
                </a:r>
              </a:p>
            </p:txBody>
          </p:sp>
          <p:sp>
            <p:nvSpPr>
              <p:cNvPr id="32" name="Text Box 41"/>
              <p:cNvSpPr txBox="1">
                <a:spLocks noChangeArrowheads="1"/>
              </p:cNvSpPr>
              <p:nvPr/>
            </p:nvSpPr>
            <p:spPr bwMode="auto">
              <a:xfrm>
                <a:off x="2688"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R27</a:t>
                </a:r>
              </a:p>
            </p:txBody>
          </p:sp>
        </p:grpSp>
        <p:grpSp>
          <p:nvGrpSpPr>
            <p:cNvPr id="24" name="Group 42"/>
            <p:cNvGrpSpPr>
              <a:grpSpLocks/>
            </p:cNvGrpSpPr>
            <p:nvPr/>
          </p:nvGrpSpPr>
          <p:grpSpPr bwMode="auto">
            <a:xfrm>
              <a:off x="816" y="3840"/>
              <a:ext cx="2448" cy="252"/>
              <a:chOff x="816" y="1488"/>
              <a:chExt cx="2448" cy="252"/>
            </a:xfrm>
          </p:grpSpPr>
          <p:sp>
            <p:nvSpPr>
              <p:cNvPr id="25" name="Text Box 43"/>
              <p:cNvSpPr txBox="1">
                <a:spLocks noChangeArrowheads="1"/>
              </p:cNvSpPr>
              <p:nvPr/>
            </p:nvSpPr>
            <p:spPr bwMode="auto">
              <a:xfrm>
                <a:off x="816"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R28</a:t>
                </a:r>
              </a:p>
            </p:txBody>
          </p:sp>
          <p:sp>
            <p:nvSpPr>
              <p:cNvPr id="26" name="Text Box 44"/>
              <p:cNvSpPr txBox="1">
                <a:spLocks noChangeArrowheads="1"/>
              </p:cNvSpPr>
              <p:nvPr/>
            </p:nvSpPr>
            <p:spPr bwMode="auto">
              <a:xfrm>
                <a:off x="1440"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R29</a:t>
                </a:r>
              </a:p>
            </p:txBody>
          </p:sp>
          <p:sp>
            <p:nvSpPr>
              <p:cNvPr id="27" name="Text Box 45"/>
              <p:cNvSpPr txBox="1">
                <a:spLocks noChangeArrowheads="1"/>
              </p:cNvSpPr>
              <p:nvPr/>
            </p:nvSpPr>
            <p:spPr bwMode="auto">
              <a:xfrm>
                <a:off x="2064"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R30</a:t>
                </a:r>
              </a:p>
            </p:txBody>
          </p:sp>
          <p:sp>
            <p:nvSpPr>
              <p:cNvPr id="28" name="Text Box 46"/>
              <p:cNvSpPr txBox="1">
                <a:spLocks noChangeArrowheads="1"/>
              </p:cNvSpPr>
              <p:nvPr/>
            </p:nvSpPr>
            <p:spPr bwMode="auto">
              <a:xfrm>
                <a:off x="2688" y="14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R31</a:t>
                </a:r>
              </a:p>
            </p:txBody>
          </p:sp>
        </p:grpSp>
      </p:grpSp>
    </p:spTree>
    <p:extLst>
      <p:ext uri="{BB962C8B-B14F-4D97-AF65-F5344CB8AC3E}">
        <p14:creationId xmlns:p14="http://schemas.microsoft.com/office/powerpoint/2010/main" val="3861714829"/>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5"/>
          <p:cNvSpPr txBox="1">
            <a:spLocks noChangeArrowheads="1"/>
          </p:cNvSpPr>
          <p:nvPr/>
        </p:nvSpPr>
        <p:spPr bwMode="auto">
          <a:xfrm>
            <a:off x="201613" y="1714300"/>
            <a:ext cx="8690867"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3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32 32-bit floating-point register (FPRs): F0(F1), F2(F3), … , F30(F31)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位浮点寄存器（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FPRs</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），单精度浮点数表示</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和双精度浮点数表示</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(16</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7" name="Text Box 5"/>
          <p:cNvSpPr txBox="1">
            <a:spLocks noChangeArrowheads="1"/>
          </p:cNvSpPr>
          <p:nvPr/>
        </p:nvSpPr>
        <p:spPr bwMode="auto">
          <a:xfrm>
            <a:off x="1347787" y="1081019"/>
            <a:ext cx="6408737"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en-US" altLang="zh-CN"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Registers for DLX   </a:t>
            </a:r>
            <a:r>
              <a:rPr lang="en-US" altLang="zh-CN" sz="2800" b="1">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b="1">
                <a:solidFill>
                  <a:srgbClr val="800000"/>
                </a:solidFill>
                <a:latin typeface="Times New Roman" panose="02020603050405020304" pitchFamily="18" charset="0"/>
                <a:ea typeface="宋体" panose="02010600030101010101" pitchFamily="2" charset="-122"/>
                <a:cs typeface="Times New Roman" panose="02020603050405020304" pitchFamily="18" charset="0"/>
              </a:rPr>
              <a:t>的寄存器</a:t>
            </a:r>
          </a:p>
        </p:txBody>
      </p:sp>
      <p:grpSp>
        <p:nvGrpSpPr>
          <p:cNvPr id="8" name="Group 61"/>
          <p:cNvGrpSpPr>
            <a:grpSpLocks/>
          </p:cNvGrpSpPr>
          <p:nvPr/>
        </p:nvGrpSpPr>
        <p:grpSpPr bwMode="auto">
          <a:xfrm>
            <a:off x="2900735" y="3027193"/>
            <a:ext cx="3312368" cy="3523451"/>
            <a:chOff x="432" y="1344"/>
            <a:chExt cx="2448" cy="2604"/>
          </a:xfrm>
        </p:grpSpPr>
        <p:sp>
          <p:nvSpPr>
            <p:cNvPr id="10" name="Text Box 5"/>
            <p:cNvSpPr txBox="1">
              <a:spLocks noChangeArrowheads="1"/>
            </p:cNvSpPr>
            <p:nvPr/>
          </p:nvSpPr>
          <p:spPr bwMode="auto">
            <a:xfrm>
              <a:off x="432" y="1344"/>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F0</a:t>
              </a:r>
            </a:p>
          </p:txBody>
        </p:sp>
        <p:sp>
          <p:nvSpPr>
            <p:cNvPr id="11" name="Text Box 6"/>
            <p:cNvSpPr txBox="1">
              <a:spLocks noChangeArrowheads="1"/>
            </p:cNvSpPr>
            <p:nvPr/>
          </p:nvSpPr>
          <p:spPr bwMode="auto">
            <a:xfrm>
              <a:off x="1056" y="1344"/>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F1</a:t>
              </a:r>
            </a:p>
          </p:txBody>
        </p:sp>
        <p:sp>
          <p:nvSpPr>
            <p:cNvPr id="12" name="Text Box 7"/>
            <p:cNvSpPr txBox="1">
              <a:spLocks noChangeArrowheads="1"/>
            </p:cNvSpPr>
            <p:nvPr/>
          </p:nvSpPr>
          <p:spPr bwMode="auto">
            <a:xfrm>
              <a:off x="1680" y="1344"/>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F2</a:t>
              </a:r>
            </a:p>
          </p:txBody>
        </p:sp>
        <p:sp>
          <p:nvSpPr>
            <p:cNvPr id="13" name="Text Box 8"/>
            <p:cNvSpPr txBox="1">
              <a:spLocks noChangeArrowheads="1"/>
            </p:cNvSpPr>
            <p:nvPr/>
          </p:nvSpPr>
          <p:spPr bwMode="auto">
            <a:xfrm>
              <a:off x="2304" y="1344"/>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F3</a:t>
              </a:r>
            </a:p>
          </p:txBody>
        </p:sp>
        <p:sp>
          <p:nvSpPr>
            <p:cNvPr id="14" name="Text Box 10"/>
            <p:cNvSpPr txBox="1">
              <a:spLocks noChangeArrowheads="1"/>
            </p:cNvSpPr>
            <p:nvPr/>
          </p:nvSpPr>
          <p:spPr bwMode="auto">
            <a:xfrm>
              <a:off x="432" y="1680"/>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F4</a:t>
              </a:r>
            </a:p>
          </p:txBody>
        </p:sp>
        <p:sp>
          <p:nvSpPr>
            <p:cNvPr id="15" name="Text Box 11"/>
            <p:cNvSpPr txBox="1">
              <a:spLocks noChangeArrowheads="1"/>
            </p:cNvSpPr>
            <p:nvPr/>
          </p:nvSpPr>
          <p:spPr bwMode="auto">
            <a:xfrm>
              <a:off x="1056" y="1680"/>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F5</a:t>
              </a:r>
            </a:p>
          </p:txBody>
        </p:sp>
        <p:sp>
          <p:nvSpPr>
            <p:cNvPr id="16" name="Text Box 12"/>
            <p:cNvSpPr txBox="1">
              <a:spLocks noChangeArrowheads="1"/>
            </p:cNvSpPr>
            <p:nvPr/>
          </p:nvSpPr>
          <p:spPr bwMode="auto">
            <a:xfrm>
              <a:off x="1680" y="1680"/>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dirty="0">
                  <a:solidFill>
                    <a:srgbClr val="FF0000"/>
                  </a:solidFill>
                  <a:latin typeface="Times New Roman" panose="02020603050405020304" pitchFamily="18" charset="0"/>
                </a:rPr>
                <a:t>F6</a:t>
              </a:r>
            </a:p>
          </p:txBody>
        </p:sp>
        <p:sp>
          <p:nvSpPr>
            <p:cNvPr id="19" name="Text Box 13"/>
            <p:cNvSpPr txBox="1">
              <a:spLocks noChangeArrowheads="1"/>
            </p:cNvSpPr>
            <p:nvPr/>
          </p:nvSpPr>
          <p:spPr bwMode="auto">
            <a:xfrm>
              <a:off x="2304" y="1680"/>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F7</a:t>
              </a:r>
            </a:p>
          </p:txBody>
        </p:sp>
        <p:sp>
          <p:nvSpPr>
            <p:cNvPr id="20" name="Text Box 15"/>
            <p:cNvSpPr txBox="1">
              <a:spLocks noChangeArrowheads="1"/>
            </p:cNvSpPr>
            <p:nvPr/>
          </p:nvSpPr>
          <p:spPr bwMode="auto">
            <a:xfrm>
              <a:off x="432" y="2016"/>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F8</a:t>
              </a:r>
            </a:p>
          </p:txBody>
        </p:sp>
        <p:sp>
          <p:nvSpPr>
            <p:cNvPr id="21" name="Text Box 16"/>
            <p:cNvSpPr txBox="1">
              <a:spLocks noChangeArrowheads="1"/>
            </p:cNvSpPr>
            <p:nvPr/>
          </p:nvSpPr>
          <p:spPr bwMode="auto">
            <a:xfrm>
              <a:off x="1056" y="2016"/>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F9</a:t>
              </a:r>
            </a:p>
          </p:txBody>
        </p:sp>
        <p:sp>
          <p:nvSpPr>
            <p:cNvPr id="22" name="Text Box 17"/>
            <p:cNvSpPr txBox="1">
              <a:spLocks noChangeArrowheads="1"/>
            </p:cNvSpPr>
            <p:nvPr/>
          </p:nvSpPr>
          <p:spPr bwMode="auto">
            <a:xfrm>
              <a:off x="1680" y="2016"/>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F10</a:t>
              </a:r>
            </a:p>
          </p:txBody>
        </p:sp>
        <p:sp>
          <p:nvSpPr>
            <p:cNvPr id="23" name="Text Box 18"/>
            <p:cNvSpPr txBox="1">
              <a:spLocks noChangeArrowheads="1"/>
            </p:cNvSpPr>
            <p:nvPr/>
          </p:nvSpPr>
          <p:spPr bwMode="auto">
            <a:xfrm>
              <a:off x="2304" y="2016"/>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dirty="0">
                  <a:solidFill>
                    <a:srgbClr val="FF0000"/>
                  </a:solidFill>
                  <a:latin typeface="Times New Roman" panose="02020603050405020304" pitchFamily="18" charset="0"/>
                </a:rPr>
                <a:t>F11</a:t>
              </a:r>
            </a:p>
          </p:txBody>
        </p:sp>
        <p:sp>
          <p:nvSpPr>
            <p:cNvPr id="24" name="Text Box 20"/>
            <p:cNvSpPr txBox="1">
              <a:spLocks noChangeArrowheads="1"/>
            </p:cNvSpPr>
            <p:nvPr/>
          </p:nvSpPr>
          <p:spPr bwMode="auto">
            <a:xfrm>
              <a:off x="432" y="2352"/>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F12</a:t>
              </a:r>
            </a:p>
          </p:txBody>
        </p:sp>
        <p:sp>
          <p:nvSpPr>
            <p:cNvPr id="25" name="Text Box 21"/>
            <p:cNvSpPr txBox="1">
              <a:spLocks noChangeArrowheads="1"/>
            </p:cNvSpPr>
            <p:nvPr/>
          </p:nvSpPr>
          <p:spPr bwMode="auto">
            <a:xfrm>
              <a:off x="1056" y="2352"/>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F13</a:t>
              </a:r>
            </a:p>
          </p:txBody>
        </p:sp>
        <p:sp>
          <p:nvSpPr>
            <p:cNvPr id="26" name="Text Box 22"/>
            <p:cNvSpPr txBox="1">
              <a:spLocks noChangeArrowheads="1"/>
            </p:cNvSpPr>
            <p:nvPr/>
          </p:nvSpPr>
          <p:spPr bwMode="auto">
            <a:xfrm>
              <a:off x="1680" y="2352"/>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F14</a:t>
              </a:r>
            </a:p>
          </p:txBody>
        </p:sp>
        <p:sp>
          <p:nvSpPr>
            <p:cNvPr id="27" name="Text Box 23"/>
            <p:cNvSpPr txBox="1">
              <a:spLocks noChangeArrowheads="1"/>
            </p:cNvSpPr>
            <p:nvPr/>
          </p:nvSpPr>
          <p:spPr bwMode="auto">
            <a:xfrm>
              <a:off x="2304" y="2352"/>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F15</a:t>
              </a:r>
            </a:p>
          </p:txBody>
        </p:sp>
        <p:sp>
          <p:nvSpPr>
            <p:cNvPr id="28" name="Text Box 45"/>
            <p:cNvSpPr txBox="1">
              <a:spLocks noChangeArrowheads="1"/>
            </p:cNvSpPr>
            <p:nvPr/>
          </p:nvSpPr>
          <p:spPr bwMode="auto">
            <a:xfrm>
              <a:off x="432" y="2688"/>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F16</a:t>
              </a:r>
            </a:p>
          </p:txBody>
        </p:sp>
        <p:sp>
          <p:nvSpPr>
            <p:cNvPr id="29" name="Text Box 46"/>
            <p:cNvSpPr txBox="1">
              <a:spLocks noChangeArrowheads="1"/>
            </p:cNvSpPr>
            <p:nvPr/>
          </p:nvSpPr>
          <p:spPr bwMode="auto">
            <a:xfrm>
              <a:off x="1056" y="2688"/>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dirty="0">
                  <a:solidFill>
                    <a:srgbClr val="FF0000"/>
                  </a:solidFill>
                  <a:latin typeface="Times New Roman" panose="02020603050405020304" pitchFamily="18" charset="0"/>
                </a:rPr>
                <a:t>F17</a:t>
              </a:r>
            </a:p>
          </p:txBody>
        </p:sp>
        <p:sp>
          <p:nvSpPr>
            <p:cNvPr id="30" name="Text Box 47"/>
            <p:cNvSpPr txBox="1">
              <a:spLocks noChangeArrowheads="1"/>
            </p:cNvSpPr>
            <p:nvPr/>
          </p:nvSpPr>
          <p:spPr bwMode="auto">
            <a:xfrm>
              <a:off x="1680" y="26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dirty="0">
                  <a:solidFill>
                    <a:srgbClr val="FF0000"/>
                  </a:solidFill>
                  <a:latin typeface="Times New Roman" panose="02020603050405020304" pitchFamily="18" charset="0"/>
                </a:rPr>
                <a:t>F18</a:t>
              </a:r>
            </a:p>
          </p:txBody>
        </p:sp>
        <p:sp>
          <p:nvSpPr>
            <p:cNvPr id="31" name="Text Box 48"/>
            <p:cNvSpPr txBox="1">
              <a:spLocks noChangeArrowheads="1"/>
            </p:cNvSpPr>
            <p:nvPr/>
          </p:nvSpPr>
          <p:spPr bwMode="auto">
            <a:xfrm>
              <a:off x="2304" y="2688"/>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F19</a:t>
              </a:r>
            </a:p>
          </p:txBody>
        </p:sp>
        <p:sp>
          <p:nvSpPr>
            <p:cNvPr id="32" name="Text Box 49"/>
            <p:cNvSpPr txBox="1">
              <a:spLocks noChangeArrowheads="1"/>
            </p:cNvSpPr>
            <p:nvPr/>
          </p:nvSpPr>
          <p:spPr bwMode="auto">
            <a:xfrm>
              <a:off x="432" y="3024"/>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F20</a:t>
              </a:r>
            </a:p>
          </p:txBody>
        </p:sp>
        <p:sp>
          <p:nvSpPr>
            <p:cNvPr id="33" name="Text Box 50"/>
            <p:cNvSpPr txBox="1">
              <a:spLocks noChangeArrowheads="1"/>
            </p:cNvSpPr>
            <p:nvPr/>
          </p:nvSpPr>
          <p:spPr bwMode="auto">
            <a:xfrm>
              <a:off x="1056" y="3024"/>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F21</a:t>
              </a:r>
            </a:p>
          </p:txBody>
        </p:sp>
        <p:sp>
          <p:nvSpPr>
            <p:cNvPr id="34" name="Text Box 51"/>
            <p:cNvSpPr txBox="1">
              <a:spLocks noChangeArrowheads="1"/>
            </p:cNvSpPr>
            <p:nvPr/>
          </p:nvSpPr>
          <p:spPr bwMode="auto">
            <a:xfrm>
              <a:off x="1680" y="3024"/>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F22</a:t>
              </a:r>
            </a:p>
          </p:txBody>
        </p:sp>
        <p:sp>
          <p:nvSpPr>
            <p:cNvPr id="35" name="Text Box 52"/>
            <p:cNvSpPr txBox="1">
              <a:spLocks noChangeArrowheads="1"/>
            </p:cNvSpPr>
            <p:nvPr/>
          </p:nvSpPr>
          <p:spPr bwMode="auto">
            <a:xfrm>
              <a:off x="2304" y="3024"/>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F23</a:t>
              </a:r>
            </a:p>
          </p:txBody>
        </p:sp>
        <p:sp>
          <p:nvSpPr>
            <p:cNvPr id="36" name="Text Box 53"/>
            <p:cNvSpPr txBox="1">
              <a:spLocks noChangeArrowheads="1"/>
            </p:cNvSpPr>
            <p:nvPr/>
          </p:nvSpPr>
          <p:spPr bwMode="auto">
            <a:xfrm>
              <a:off x="432" y="3360"/>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F24</a:t>
              </a:r>
            </a:p>
          </p:txBody>
        </p:sp>
        <p:sp>
          <p:nvSpPr>
            <p:cNvPr id="37" name="Text Box 54"/>
            <p:cNvSpPr txBox="1">
              <a:spLocks noChangeArrowheads="1"/>
            </p:cNvSpPr>
            <p:nvPr/>
          </p:nvSpPr>
          <p:spPr bwMode="auto">
            <a:xfrm>
              <a:off x="1056" y="3360"/>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F25</a:t>
              </a:r>
            </a:p>
          </p:txBody>
        </p:sp>
        <p:sp>
          <p:nvSpPr>
            <p:cNvPr id="38" name="Text Box 55"/>
            <p:cNvSpPr txBox="1">
              <a:spLocks noChangeArrowheads="1"/>
            </p:cNvSpPr>
            <p:nvPr/>
          </p:nvSpPr>
          <p:spPr bwMode="auto">
            <a:xfrm>
              <a:off x="1680" y="3360"/>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F26</a:t>
              </a:r>
            </a:p>
          </p:txBody>
        </p:sp>
        <p:sp>
          <p:nvSpPr>
            <p:cNvPr id="39" name="Text Box 56"/>
            <p:cNvSpPr txBox="1">
              <a:spLocks noChangeArrowheads="1"/>
            </p:cNvSpPr>
            <p:nvPr/>
          </p:nvSpPr>
          <p:spPr bwMode="auto">
            <a:xfrm>
              <a:off x="2304" y="3360"/>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F27</a:t>
              </a:r>
            </a:p>
          </p:txBody>
        </p:sp>
        <p:sp>
          <p:nvSpPr>
            <p:cNvPr id="40" name="Text Box 57"/>
            <p:cNvSpPr txBox="1">
              <a:spLocks noChangeArrowheads="1"/>
            </p:cNvSpPr>
            <p:nvPr/>
          </p:nvSpPr>
          <p:spPr bwMode="auto">
            <a:xfrm>
              <a:off x="432" y="3696"/>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F28</a:t>
              </a:r>
            </a:p>
          </p:txBody>
        </p:sp>
        <p:sp>
          <p:nvSpPr>
            <p:cNvPr id="41" name="Text Box 58"/>
            <p:cNvSpPr txBox="1">
              <a:spLocks noChangeArrowheads="1"/>
            </p:cNvSpPr>
            <p:nvPr/>
          </p:nvSpPr>
          <p:spPr bwMode="auto">
            <a:xfrm>
              <a:off x="1056" y="3696"/>
              <a:ext cx="576" cy="252"/>
            </a:xfrm>
            <a:prstGeom prst="rect">
              <a:avLst/>
            </a:prstGeom>
            <a:solidFill>
              <a:srgbClr val="66FF99"/>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66FF99"/>
              </a:extrusionClr>
              <a:contourClr>
                <a:srgbClr val="66FF99"/>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F29</a:t>
              </a:r>
            </a:p>
          </p:txBody>
        </p:sp>
        <p:sp>
          <p:nvSpPr>
            <p:cNvPr id="42" name="Text Box 59"/>
            <p:cNvSpPr txBox="1">
              <a:spLocks noChangeArrowheads="1"/>
            </p:cNvSpPr>
            <p:nvPr/>
          </p:nvSpPr>
          <p:spPr bwMode="auto">
            <a:xfrm>
              <a:off x="1680" y="3696"/>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F30</a:t>
              </a:r>
            </a:p>
          </p:txBody>
        </p:sp>
        <p:sp>
          <p:nvSpPr>
            <p:cNvPr id="43" name="Text Box 60"/>
            <p:cNvSpPr txBox="1">
              <a:spLocks noChangeArrowheads="1"/>
            </p:cNvSpPr>
            <p:nvPr/>
          </p:nvSpPr>
          <p:spPr bwMode="auto">
            <a:xfrm>
              <a:off x="2304" y="3696"/>
              <a:ext cx="576" cy="252"/>
            </a:xfrm>
            <a:prstGeom prst="rect">
              <a:avLst/>
            </a:prstGeom>
            <a:solidFill>
              <a:srgbClr val="009900"/>
            </a:solidFill>
            <a:ln w="9525">
              <a:miter lim="800000"/>
              <a:headEnd/>
              <a:tailEnd/>
            </a:ln>
            <a:scene3d>
              <a:camera prst="legacyObliqueTopRight"/>
              <a:lightRig rig="legacyFlat3" dir="b"/>
            </a:scene3d>
            <a:sp3d extrusionH="125400" prstMaterial="legacyMatte">
              <a:bevelT w="13500" h="13500" prst="angle"/>
              <a:bevelB w="13500" h="13500" prst="angle"/>
              <a:extrusionClr>
                <a:srgbClr val="009900"/>
              </a:extrusionClr>
              <a:contourClr>
                <a:srgbClr val="009900"/>
              </a:contourClr>
            </a:sp3d>
          </p:spPr>
          <p:txBody>
            <a:bodyPr>
              <a:spAutoFit/>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pPr>
              <a:r>
                <a:rPr kumimoji="1" lang="en-US" altLang="zh-CN" sz="2000" b="1">
                  <a:solidFill>
                    <a:srgbClr val="FF0000"/>
                  </a:solidFill>
                  <a:latin typeface="Times New Roman" panose="02020603050405020304" pitchFamily="18" charset="0"/>
                </a:rPr>
                <a:t>F31</a:t>
              </a:r>
            </a:p>
          </p:txBody>
        </p:sp>
      </p:grpSp>
    </p:spTree>
    <p:extLst>
      <p:ext uri="{BB962C8B-B14F-4D97-AF65-F5344CB8AC3E}">
        <p14:creationId xmlns:p14="http://schemas.microsoft.com/office/powerpoint/2010/main" val="82361027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07504" y="1340768"/>
            <a:ext cx="8659528" cy="5047681"/>
            <a:chOff x="107504" y="1340768"/>
            <a:chExt cx="8659528" cy="5047681"/>
          </a:xfrm>
        </p:grpSpPr>
        <p:grpSp>
          <p:nvGrpSpPr>
            <p:cNvPr id="12" name="组合 11"/>
            <p:cNvGrpSpPr/>
            <p:nvPr/>
          </p:nvGrpSpPr>
          <p:grpSpPr>
            <a:xfrm>
              <a:off x="107504" y="1340768"/>
              <a:ext cx="8659528" cy="4788829"/>
              <a:chOff x="409207" y="972588"/>
              <a:chExt cx="8659528" cy="4788829"/>
            </a:xfrm>
          </p:grpSpPr>
          <p:pic>
            <p:nvPicPr>
              <p:cNvPr id="2" name="图片 1"/>
              <p:cNvPicPr>
                <a:picLocks noChangeAspect="1"/>
              </p:cNvPicPr>
              <p:nvPr/>
            </p:nvPicPr>
            <p:blipFill>
              <a:blip r:embed="rId3"/>
              <a:stretch>
                <a:fillRect/>
              </a:stretch>
            </p:blipFill>
            <p:spPr>
              <a:xfrm>
                <a:off x="409207" y="2288887"/>
                <a:ext cx="8601191" cy="3472530"/>
              </a:xfrm>
              <a:prstGeom prst="rect">
                <a:avLst/>
              </a:prstGeom>
            </p:spPr>
          </p:pic>
          <p:sp>
            <p:nvSpPr>
              <p:cNvPr id="5" name="矩形 4"/>
              <p:cNvSpPr/>
              <p:nvPr/>
            </p:nvSpPr>
            <p:spPr>
              <a:xfrm>
                <a:off x="6980503" y="972588"/>
                <a:ext cx="2088232" cy="1323439"/>
              </a:xfrm>
              <a:prstGeom prst="rect">
                <a:avLst/>
              </a:prstGeom>
            </p:spPr>
            <p:txBody>
              <a:bodyPr wrap="square">
                <a:spAutoFit/>
              </a:bodyPr>
              <a:lstStyle/>
              <a:p>
                <a:pPr marL="469900" lvl="0" indent="-469900" algn="ctr" eaLnBrk="1" hangingPunct="1">
                  <a:buClr>
                    <a:srgbClr val="0000CC"/>
                  </a:buClr>
                </a:pPr>
                <a:r>
                  <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Register</a:t>
                </a:r>
              </a:p>
              <a:p>
                <a:pPr marL="469900" lvl="0" indent="-469900" algn="ctr" eaLnBrk="1" hangingPunct="1">
                  <a:buClr>
                    <a:srgbClr val="0000CC"/>
                  </a:buClr>
                </a:pPr>
                <a:r>
                  <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(load-store)</a:t>
                </a:r>
              </a:p>
              <a:p>
                <a:pPr marL="469900" lvl="0" indent="-469900" algn="ctr" eaLnBrk="1" hangingPunct="1">
                  <a:buClr>
                    <a:srgbClr val="0000CC"/>
                  </a:buClr>
                </a:pPr>
                <a:r>
                  <a:rPr kumimoji="1" lang="zh-CN" altLang="en-US"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寄存器</a:t>
                </a:r>
              </a:p>
              <a:p>
                <a:pPr marL="469900" lvl="0" indent="-469900" algn="ctr" eaLnBrk="1" hangingPunct="1">
                  <a:buClr>
                    <a:srgbClr val="0000CC"/>
                  </a:buClr>
                </a:pPr>
                <a:r>
                  <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寄存器</a:t>
                </a:r>
                <a:r>
                  <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寄存器</a:t>
                </a:r>
                <a:r>
                  <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8" name="矩形 7"/>
              <p:cNvSpPr/>
              <p:nvPr/>
            </p:nvSpPr>
            <p:spPr>
              <a:xfrm>
                <a:off x="4782825" y="972588"/>
                <a:ext cx="2580300" cy="1323439"/>
              </a:xfrm>
              <a:prstGeom prst="rect">
                <a:avLst/>
              </a:prstGeom>
            </p:spPr>
            <p:txBody>
              <a:bodyPr wrap="square">
                <a:spAutoFit/>
              </a:bodyPr>
              <a:lstStyle/>
              <a:p>
                <a:pPr marL="469900" lvl="0" indent="-469900" algn="ctr" eaLnBrk="1" hangingPunct="1">
                  <a:buClr>
                    <a:srgbClr val="0000CC"/>
                  </a:buClr>
                </a:pPr>
                <a:r>
                  <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Register </a:t>
                </a:r>
              </a:p>
              <a:p>
                <a:pPr marL="469900" lvl="0" indent="-469900" algn="ctr" eaLnBrk="1" hangingPunct="1">
                  <a:buClr>
                    <a:srgbClr val="0000CC"/>
                  </a:buClr>
                </a:pPr>
                <a:r>
                  <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(register-memory)</a:t>
                </a:r>
              </a:p>
              <a:p>
                <a:pPr marL="469900" lvl="0" indent="-469900" algn="ctr" eaLnBrk="1" hangingPunct="1">
                  <a:buClr>
                    <a:srgbClr val="0000CC"/>
                  </a:buClr>
                </a:pPr>
                <a:r>
                  <a:rPr kumimoji="1" lang="zh-CN" altLang="en-US"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寄存器 </a:t>
                </a:r>
              </a:p>
              <a:p>
                <a:pPr marL="469900" lvl="0" indent="-469900" algn="ctr" eaLnBrk="1" hangingPunct="1">
                  <a:buClr>
                    <a:srgbClr val="0000CC"/>
                  </a:buClr>
                </a:pPr>
                <a:r>
                  <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寄存器</a:t>
                </a:r>
                <a:r>
                  <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存储器</a:t>
                </a:r>
                <a:r>
                  <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9" name="矩形 8"/>
              <p:cNvSpPr/>
              <p:nvPr/>
            </p:nvSpPr>
            <p:spPr>
              <a:xfrm>
                <a:off x="3073503" y="1506984"/>
                <a:ext cx="2016224" cy="707886"/>
              </a:xfrm>
              <a:prstGeom prst="rect">
                <a:avLst/>
              </a:prstGeom>
            </p:spPr>
            <p:txBody>
              <a:bodyPr wrap="square">
                <a:spAutoFit/>
              </a:bodyPr>
              <a:lstStyle/>
              <a:p>
                <a:pPr marL="469900" lvl="0" indent="-469900" algn="ctr" eaLnBrk="1" hangingPunct="1">
                  <a:buClr>
                    <a:srgbClr val="0000CC"/>
                  </a:buClr>
                </a:pPr>
                <a:r>
                  <a:rPr kumimoji="1" lang="en-US" altLang="zh-CN" sz="2000" b="0" dirty="0" err="1">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Accumulater</a:t>
                </a:r>
                <a:endPar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endParaRPr>
              </a:p>
              <a:p>
                <a:pPr marL="469900" lvl="0" indent="-469900" algn="ctr" eaLnBrk="1" hangingPunct="1">
                  <a:buClr>
                    <a:srgbClr val="0000CC"/>
                  </a:buClr>
                </a:pPr>
                <a:r>
                  <a:rPr kumimoji="1" lang="zh-CN" altLang="en-US"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累加器</a:t>
                </a:r>
              </a:p>
            </p:txBody>
          </p:sp>
          <p:sp>
            <p:nvSpPr>
              <p:cNvPr id="10" name="矩形 9"/>
              <p:cNvSpPr/>
              <p:nvPr/>
            </p:nvSpPr>
            <p:spPr>
              <a:xfrm>
                <a:off x="1057279" y="1506984"/>
                <a:ext cx="1944216" cy="707886"/>
              </a:xfrm>
              <a:prstGeom prst="rect">
                <a:avLst/>
              </a:prstGeom>
            </p:spPr>
            <p:txBody>
              <a:bodyPr wrap="square">
                <a:spAutoFit/>
              </a:bodyPr>
              <a:lstStyle/>
              <a:p>
                <a:pPr marL="469900" lvl="0" indent="-469900" algn="ctr" eaLnBrk="1" hangingPunct="1">
                  <a:buClr>
                    <a:srgbClr val="0000CC"/>
                  </a:buClr>
                </a:pPr>
                <a:r>
                  <a:rPr kumimoji="1" lang="en-US" altLang="zh-CN"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Stack</a:t>
                </a:r>
              </a:p>
              <a:p>
                <a:pPr marL="469900" lvl="0" indent="-469900" algn="ctr" eaLnBrk="1" hangingPunct="1">
                  <a:buClr>
                    <a:srgbClr val="0000CC"/>
                  </a:buClr>
                </a:pPr>
                <a:r>
                  <a:rPr kumimoji="1" lang="zh-CN" altLang="en-US" sz="2000" b="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堆栈</a:t>
                </a:r>
              </a:p>
            </p:txBody>
          </p:sp>
          <p:sp>
            <p:nvSpPr>
              <p:cNvPr id="11" name="矩形 10"/>
              <p:cNvSpPr/>
              <p:nvPr/>
            </p:nvSpPr>
            <p:spPr bwMode="auto">
              <a:xfrm>
                <a:off x="1115616" y="2288887"/>
                <a:ext cx="1800200" cy="1860193"/>
              </a:xfrm>
              <a:prstGeom prst="rect">
                <a:avLst/>
              </a:prstGeom>
              <a:noFill/>
              <a:ln w="12700" cap="flat" cmpd="sng" algn="ctr">
                <a:solidFill>
                  <a:schemeClr val="tx1"/>
                </a:solidFill>
                <a:prstDash val="dash"/>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6" name="矩形 15"/>
              <p:cNvSpPr/>
              <p:nvPr/>
            </p:nvSpPr>
            <p:spPr bwMode="auto">
              <a:xfrm>
                <a:off x="3179832" y="2288887"/>
                <a:ext cx="1800200" cy="1860193"/>
              </a:xfrm>
              <a:prstGeom prst="rect">
                <a:avLst/>
              </a:prstGeom>
              <a:noFill/>
              <a:ln w="12700" cap="flat" cmpd="sng" algn="ctr">
                <a:solidFill>
                  <a:schemeClr val="tx1"/>
                </a:solidFill>
                <a:prstDash val="dash"/>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9" name="矩形 18"/>
              <p:cNvSpPr/>
              <p:nvPr/>
            </p:nvSpPr>
            <p:spPr bwMode="auto">
              <a:xfrm>
                <a:off x="5172875" y="2284868"/>
                <a:ext cx="1800200" cy="1860193"/>
              </a:xfrm>
              <a:prstGeom prst="rect">
                <a:avLst/>
              </a:prstGeom>
              <a:noFill/>
              <a:ln w="12700" cap="flat" cmpd="sng" algn="ctr">
                <a:solidFill>
                  <a:schemeClr val="tx1"/>
                </a:solidFill>
                <a:prstDash val="dash"/>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20" name="矩形 19"/>
              <p:cNvSpPr/>
              <p:nvPr/>
            </p:nvSpPr>
            <p:spPr bwMode="auto">
              <a:xfrm>
                <a:off x="7124519" y="2284867"/>
                <a:ext cx="1800200" cy="1860193"/>
              </a:xfrm>
              <a:prstGeom prst="rect">
                <a:avLst/>
              </a:prstGeom>
              <a:noFill/>
              <a:ln w="12700" cap="flat" cmpd="sng" algn="ctr">
                <a:solidFill>
                  <a:schemeClr val="tx1"/>
                </a:solidFill>
                <a:prstDash val="dash"/>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grpSp>
        <p:sp>
          <p:nvSpPr>
            <p:cNvPr id="13" name="矩形 12"/>
            <p:cNvSpPr/>
            <p:nvPr/>
          </p:nvSpPr>
          <p:spPr>
            <a:xfrm>
              <a:off x="1414625" y="5988336"/>
              <a:ext cx="853119" cy="400110"/>
            </a:xfrm>
            <a:prstGeom prst="rect">
              <a:avLst/>
            </a:prstGeom>
          </p:spPr>
          <p:txBody>
            <a:bodyPr wrap="square">
              <a:spAutoFit/>
            </a:bodyPr>
            <a:lstStyle/>
            <a:p>
              <a:pPr marL="469900" lvl="0" indent="-469900"/>
              <a:r>
                <a:rPr kumimoji="1"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ADD</a:t>
              </a:r>
            </a:p>
          </p:txBody>
        </p:sp>
        <p:sp>
          <p:nvSpPr>
            <p:cNvPr id="14" name="矩形 13"/>
            <p:cNvSpPr/>
            <p:nvPr/>
          </p:nvSpPr>
          <p:spPr>
            <a:xfrm>
              <a:off x="3177575" y="5988337"/>
              <a:ext cx="1106393" cy="400110"/>
            </a:xfrm>
            <a:prstGeom prst="rect">
              <a:avLst/>
            </a:prstGeom>
          </p:spPr>
          <p:txBody>
            <a:bodyPr wrap="none">
              <a:spAutoFit/>
            </a:bodyPr>
            <a:lstStyle/>
            <a:p>
              <a:pPr marL="469900" lvl="0" indent="-469900"/>
              <a:r>
                <a:rPr kumimoji="1"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ADD   B</a:t>
              </a:r>
            </a:p>
          </p:txBody>
        </p:sp>
        <p:sp>
          <p:nvSpPr>
            <p:cNvPr id="15" name="矩形 14"/>
            <p:cNvSpPr/>
            <p:nvPr/>
          </p:nvSpPr>
          <p:spPr>
            <a:xfrm>
              <a:off x="4967394" y="5988339"/>
              <a:ext cx="1548822" cy="400110"/>
            </a:xfrm>
            <a:prstGeom prst="rect">
              <a:avLst/>
            </a:prstGeom>
          </p:spPr>
          <p:txBody>
            <a:bodyPr wrap="none">
              <a:spAutoFit/>
            </a:bodyPr>
            <a:lstStyle/>
            <a:p>
              <a:pPr marL="469900" lvl="0" indent="-469900">
                <a:tabLst>
                  <a:tab pos="2743200" algn="ctr"/>
                  <a:tab pos="5486400" algn="r"/>
                </a:tabLst>
              </a:pPr>
              <a:r>
                <a:rPr kumimoji="1"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ADD   R1, B</a:t>
              </a:r>
            </a:p>
          </p:txBody>
        </p:sp>
        <p:sp>
          <p:nvSpPr>
            <p:cNvPr id="21" name="矩形 20"/>
            <p:cNvSpPr/>
            <p:nvPr/>
          </p:nvSpPr>
          <p:spPr>
            <a:xfrm>
              <a:off x="6742787" y="5988338"/>
              <a:ext cx="2005677" cy="400110"/>
            </a:xfrm>
            <a:prstGeom prst="rect">
              <a:avLst/>
            </a:prstGeom>
          </p:spPr>
          <p:txBody>
            <a:bodyPr wrap="none">
              <a:spAutoFit/>
            </a:bodyPr>
            <a:lstStyle/>
            <a:p>
              <a:pPr marL="469900" lvl="0" indent="-469900"/>
              <a:r>
                <a:rPr kumimoji="1" lang="en-US" altLang="zh-CN" sz="2000" dirty="0">
                  <a:solidFill>
                    <a:schemeClr val="tx1"/>
                  </a:solidFill>
                  <a:latin typeface="Times New Roman" panose="02020603050405020304" pitchFamily="18" charset="0"/>
                  <a:ea typeface="华文中宋" panose="02010600040101010101" pitchFamily="2" charset="-122"/>
                  <a:cs typeface="Times New Roman" panose="02020603050405020304" pitchFamily="18" charset="0"/>
                </a:rPr>
                <a:t>ADD R3, R1, R2</a:t>
              </a:r>
            </a:p>
          </p:txBody>
        </p:sp>
      </p:grpSp>
    </p:spTree>
    <p:extLst>
      <p:ext uri="{BB962C8B-B14F-4D97-AF65-F5344CB8AC3E}">
        <p14:creationId xmlns:p14="http://schemas.microsoft.com/office/powerpoint/2010/main" val="330752314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6"/>
          <p:cNvSpPr txBox="1">
            <a:spLocks noChangeArrowheads="1"/>
          </p:cNvSpPr>
          <p:nvPr/>
        </p:nvSpPr>
        <p:spPr bwMode="auto">
          <a:xfrm>
            <a:off x="987424" y="1169842"/>
            <a:ext cx="712946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 types for DLX   </a:t>
            </a:r>
            <a:r>
              <a:rPr lang="en-US" altLang="zh-CN" sz="2800" b="1"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的数据类型</a:t>
            </a:r>
          </a:p>
        </p:txBody>
      </p:sp>
      <p:sp>
        <p:nvSpPr>
          <p:cNvPr id="10" name="Text Box 7"/>
          <p:cNvSpPr txBox="1">
            <a:spLocks noChangeArrowheads="1"/>
          </p:cNvSpPr>
          <p:nvPr/>
        </p:nvSpPr>
        <p:spPr bwMode="auto">
          <a:xfrm>
            <a:off x="201613" y="4614597"/>
            <a:ext cx="8713529" cy="127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20000"/>
              </a:spcBef>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DLX operations work on 32-bit integers and 32- or 64-bit FP                       </a:t>
            </a:r>
          </a:p>
          <a:p>
            <a:pPr algn="just">
              <a:spcBef>
                <a:spcPct val="20000"/>
              </a:spcBef>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Remaining bits of register filled with zeros or the sign bit. Once loaded, they are operated on with the 32-bit integer operations.</a:t>
            </a:r>
          </a:p>
        </p:txBody>
      </p:sp>
      <p:sp>
        <p:nvSpPr>
          <p:cNvPr id="14" name="Rectangle 23"/>
          <p:cNvSpPr txBox="1">
            <a:spLocks noChangeArrowheads="1"/>
          </p:cNvSpPr>
          <p:nvPr/>
        </p:nvSpPr>
        <p:spPr bwMode="auto">
          <a:xfrm>
            <a:off x="206839" y="1891946"/>
            <a:ext cx="6984578" cy="272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rgbClr val="0000CC"/>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rgbClr val="0000CC"/>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rgbClr val="0000CC"/>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rgbClr val="0000CC"/>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9pPr>
          </a:lstStyle>
          <a:p>
            <a:pPr lvl="0" eaLnBrk="1" hangingPunct="1">
              <a:lnSpc>
                <a:spcPct val="120000"/>
              </a:lnSpc>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Integer data </a:t>
            </a:r>
            <a:r>
              <a:rPr kumimoji="0" lang="zh-CN" altLang="en-US" sz="2400" b="1" i="0" u="none" strike="noStrike" kern="0" cap="none" spc="0" normalizeH="0" baseline="0" noProof="0" dirty="0">
                <a:ln>
                  <a:noFill/>
                </a:ln>
                <a:solidFill>
                  <a:schemeClr val="accent2"/>
                </a:solidFill>
                <a:effectLst/>
                <a:uLnTx/>
                <a:uFillTx/>
                <a:latin typeface="Times New Roman" panose="02020603050405020304" pitchFamily="18" charset="0"/>
                <a:ea typeface="华文中宋"/>
                <a:cs typeface="Times New Roman" panose="02020603050405020304" pitchFamily="18" charset="0"/>
              </a:rPr>
              <a:t>整型数据</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a:t>
            </a:r>
          </a:p>
          <a:p>
            <a:pPr lvl="1" eaLnBrk="1" hangingPunct="1">
              <a:lnSpc>
                <a:spcPct val="120000"/>
              </a:lnSpc>
              <a:buFont typeface="Arial" panose="020B0604020202020204" pitchFamily="34" charset="0"/>
              <a:buChar char="•"/>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32</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位</a:t>
            </a:r>
            <a:r>
              <a:rPr lang="zh-CN" altLang="en-US" sz="2400" kern="0" dirty="0">
                <a:solidFill>
                  <a:srgbClr val="000000"/>
                </a:solidFill>
                <a:latin typeface="Times New Roman" panose="02020603050405020304" pitchFamily="18" charset="0"/>
                <a:ea typeface="华文中宋"/>
                <a:cs typeface="Times New Roman" panose="02020603050405020304" pitchFamily="18" charset="0"/>
              </a:rPr>
              <a:t>，支持</a:t>
            </a:r>
            <a:r>
              <a:rPr lang="en-US" altLang="zh-CN" sz="2400" kern="0" dirty="0">
                <a:solidFill>
                  <a:srgbClr val="000000"/>
                </a:solidFill>
                <a:latin typeface="Times New Roman" panose="02020603050405020304" pitchFamily="18" charset="0"/>
                <a:ea typeface="华文中宋"/>
                <a:cs typeface="Times New Roman" panose="02020603050405020304" pitchFamily="18" charset="0"/>
              </a:rPr>
              <a:t>8</a:t>
            </a:r>
            <a:r>
              <a:rPr lang="zh-CN" altLang="en-US" sz="2400" kern="0" dirty="0">
                <a:solidFill>
                  <a:srgbClr val="000000"/>
                </a:solidFill>
                <a:latin typeface="Times New Roman" panose="02020603050405020304" pitchFamily="18" charset="0"/>
                <a:ea typeface="华文中宋"/>
                <a:cs typeface="Times New Roman" panose="02020603050405020304" pitchFamily="18" charset="0"/>
              </a:rPr>
              <a:t>位、</a:t>
            </a:r>
            <a:r>
              <a:rPr lang="en-US" altLang="zh-CN" sz="2400" kern="0" dirty="0">
                <a:solidFill>
                  <a:srgbClr val="000000"/>
                </a:solidFill>
                <a:latin typeface="Times New Roman" panose="02020603050405020304" pitchFamily="18" charset="0"/>
                <a:ea typeface="华文中宋"/>
                <a:cs typeface="Times New Roman" panose="02020603050405020304" pitchFamily="18" charset="0"/>
              </a:rPr>
              <a:t>16</a:t>
            </a:r>
            <a:r>
              <a:rPr lang="zh-CN" altLang="en-US" sz="2400" kern="0" dirty="0">
                <a:solidFill>
                  <a:srgbClr val="000000"/>
                </a:solidFill>
                <a:latin typeface="Times New Roman" panose="02020603050405020304" pitchFamily="18" charset="0"/>
                <a:ea typeface="华文中宋"/>
                <a:cs typeface="Times New Roman" panose="02020603050405020304" pitchFamily="18" charset="0"/>
              </a:rPr>
              <a:t>位。</a:t>
            </a: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endParaRPr>
          </a:p>
          <a:p>
            <a:pPr marR="0" lvl="0" algn="l" defTabSz="914400" rtl="0" eaLnBrk="1" fontAlgn="base" latinLnBrk="0" hangingPunct="1">
              <a:lnSpc>
                <a:spcPct val="120000"/>
              </a:lnSpc>
              <a:spcBef>
                <a:spcPct val="20000"/>
              </a:spcBef>
              <a:spcAft>
                <a:spcPct val="0"/>
              </a:spcAft>
              <a:buClr>
                <a:srgbClr val="0000CC"/>
              </a:buClr>
              <a:buSzTx/>
              <a:buFont typeface="Arial" panose="020B0604020202020204" pitchFamily="34" charset="0"/>
              <a:buChar char="•"/>
              <a:tabLst/>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Floating point </a:t>
            </a:r>
            <a:r>
              <a:rPr kumimoji="0" lang="zh-CN" altLang="en-US" sz="2400" b="1" i="0" u="none" strike="noStrike" kern="0" cap="none" spc="0" normalizeH="0" baseline="0" noProof="0" dirty="0">
                <a:ln>
                  <a:noFill/>
                </a:ln>
                <a:solidFill>
                  <a:schemeClr val="accent2"/>
                </a:solidFill>
                <a:effectLst/>
                <a:uLnTx/>
                <a:uFillTx/>
                <a:latin typeface="Times New Roman" panose="02020603050405020304" pitchFamily="18" charset="0"/>
                <a:ea typeface="华文中宋"/>
                <a:cs typeface="Times New Roman" panose="02020603050405020304" pitchFamily="18" charset="0"/>
              </a:rPr>
              <a:t>浮点数据</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a:t>
            </a:r>
          </a:p>
          <a:p>
            <a:pPr marR="0" lvl="1" algn="l" defTabSz="914400" rtl="0" eaLnBrk="1" fontAlgn="base" latinLnBrk="0" hangingPunct="1">
              <a:lnSpc>
                <a:spcPct val="120000"/>
              </a:lnSpc>
              <a:spcBef>
                <a:spcPct val="20000"/>
              </a:spcBef>
              <a:spcAft>
                <a:spcPct val="0"/>
              </a:spcAft>
              <a:buClr>
                <a:srgbClr val="0000CC"/>
              </a:buClr>
              <a:buSzTx/>
              <a:buFont typeface="Arial" panose="020B0604020202020204" pitchFamily="34" charset="0"/>
              <a:buChar char="•"/>
              <a:tabLst/>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32</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位单精度浮点；</a:t>
            </a:r>
          </a:p>
          <a:p>
            <a:pPr marR="0" lvl="1" algn="l" defTabSz="914400" rtl="0" eaLnBrk="1" fontAlgn="base" latinLnBrk="0" hangingPunct="1">
              <a:lnSpc>
                <a:spcPct val="120000"/>
              </a:lnSpc>
              <a:spcBef>
                <a:spcPct val="20000"/>
              </a:spcBef>
              <a:spcAft>
                <a:spcPct val="0"/>
              </a:spcAft>
              <a:buClr>
                <a:srgbClr val="0000CC"/>
              </a:buClr>
              <a:buSzTx/>
              <a:buFont typeface="Arial" panose="020B0604020202020204" pitchFamily="34" charset="0"/>
              <a:buChar char="•"/>
              <a:tabLst/>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64</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位双精度浮点；</a:t>
            </a:r>
          </a:p>
        </p:txBody>
      </p:sp>
    </p:spTree>
    <p:extLst>
      <p:ext uri="{BB962C8B-B14F-4D97-AF65-F5344CB8AC3E}">
        <p14:creationId xmlns:p14="http://schemas.microsoft.com/office/powerpoint/2010/main" val="200321304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956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Addressing modes for DLX data transfers</a:t>
            </a:r>
          </a:p>
          <a:p>
            <a:pPr algn="ctr">
              <a:spcBef>
                <a:spcPts val="0"/>
              </a:spcBef>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数据传送的寻址模式</a:t>
            </a:r>
          </a:p>
        </p:txBody>
      </p:sp>
      <p:sp>
        <p:nvSpPr>
          <p:cNvPr id="11" name="Text Box 4"/>
          <p:cNvSpPr txBox="1">
            <a:spLocks noChangeArrowheads="1"/>
          </p:cNvSpPr>
          <p:nvPr/>
        </p:nvSpPr>
        <p:spPr bwMode="auto">
          <a:xfrm>
            <a:off x="132556" y="2152857"/>
            <a:ext cx="8839200" cy="4292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20000"/>
              </a:spcBef>
            </a:pPr>
            <a:r>
              <a:rPr lang="en-US" altLang="zh-CN"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Immediate and displacement only</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both with 16-bit fields.</a:t>
            </a:r>
          </a:p>
          <a:p>
            <a:pPr marL="342900" indent="-342900" algn="just">
              <a:spcBef>
                <a:spcPct val="20000"/>
              </a:spcBef>
              <a:buFont typeface="Symbol" panose="05050102010706020507" pitchFamily="18" charset="2"/>
              <a:buChar char="¨"/>
            </a:pPr>
            <a:r>
              <a:rPr lang="en-US" altLang="zh-CN"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Register deferred </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 accomplished simply by placing 0 in the 16 bit displacement field.</a:t>
            </a:r>
          </a:p>
          <a:p>
            <a:pPr algn="just">
              <a:spcBef>
                <a:spcPct val="20000"/>
              </a:spcBef>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For example: LW R4, 0(R1)</a:t>
            </a:r>
          </a:p>
          <a:p>
            <a:pPr marL="342900" indent="-342900" algn="just">
              <a:spcBef>
                <a:spcPct val="20000"/>
              </a:spcBef>
              <a:buFont typeface="Symbol" panose="05050102010706020507" pitchFamily="18" charset="2"/>
              <a:buChar char="¨"/>
            </a:pP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Absolute addressing</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with a 16-bit field is accomplished by using register 0 (R0) as the base register.</a:t>
            </a:r>
          </a:p>
          <a:p>
            <a:pPr algn="just">
              <a:spcBef>
                <a:spcPct val="20000"/>
              </a:spcBef>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For example: LW R1, 1001(R0)</a:t>
            </a:r>
          </a:p>
          <a:p>
            <a:pPr marL="342900" indent="-342900" algn="just">
              <a:spcBef>
                <a:spcPct val="20000"/>
              </a:spcBef>
              <a:buFont typeface="Symbol" panose="05050102010706020507" pitchFamily="18" charset="2"/>
              <a:buChar char="¨"/>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Memory byte-addressable in </a:t>
            </a:r>
            <a:r>
              <a:rPr lang="en-US" altLang="zh-CN" sz="22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Big-Endian</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mode with 32-bit address. </a:t>
            </a:r>
          </a:p>
          <a:p>
            <a:pPr marL="342900" indent="-342900" algn="just">
              <a:spcBef>
                <a:spcPct val="20000"/>
              </a:spcBef>
              <a:buFont typeface="Symbol" panose="05050102010706020507" pitchFamily="18" charset="2"/>
              <a:buChar char="¨"/>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Memory references only through </a:t>
            </a:r>
            <a:r>
              <a:rPr lang="en-US" altLang="zh-CN" sz="22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loads</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into (</a:t>
            </a:r>
            <a:r>
              <a:rPr lang="en-US" altLang="zh-CN" sz="22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stores</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from) GPRs or FPRs.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存储器访问必须用</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和</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store</a:t>
            </a:r>
          </a:p>
          <a:p>
            <a:pPr marL="342900" indent="-342900" algn="just">
              <a:spcBef>
                <a:spcPct val="20000"/>
              </a:spcBef>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All memory accesses must be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aligned.</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对齐</a:t>
            </a:r>
            <a:endParaRPr lang="zh-CN" altLang="en-US"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762559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DLX Instruction Format   </a:t>
            </a:r>
            <a:r>
              <a:rPr lang="fr-FR"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指令格式</a:t>
            </a:r>
          </a:p>
        </p:txBody>
      </p:sp>
      <p:sp>
        <p:nvSpPr>
          <p:cNvPr id="9" name="Text Box 4"/>
          <p:cNvSpPr txBox="1">
            <a:spLocks noChangeArrowheads="1"/>
          </p:cNvSpPr>
          <p:nvPr/>
        </p:nvSpPr>
        <p:spPr bwMode="auto">
          <a:xfrm>
            <a:off x="132556" y="1721970"/>
            <a:ext cx="8839200" cy="2495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Choice of 2 addressing modes is encoded in opcode</a:t>
            </a:r>
            <a:r>
              <a:rPr lang="en-US" altLang="zh-CN" sz="20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342900" indent="-342900" algn="just">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All instructions are 32 bits with 6-bit primary opcode (easy to pipeline decode)  </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位指令，</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6</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位操作码，非常规整</a:t>
            </a:r>
          </a:p>
          <a:p>
            <a:pPr marL="342900" indent="-342900" algn="just">
              <a:spcBef>
                <a:spcPct val="20000"/>
              </a:spcBef>
              <a:buFont typeface="Symbol" panose="05050102010706020507" pitchFamily="18" charset="2"/>
              <a:buChar char="¨"/>
            </a:pPr>
            <a:r>
              <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These formats are simple while providing 16-bit fields for displacement addressing, immediate constants, or PC-relative branch addresses.</a:t>
            </a:r>
          </a:p>
          <a:p>
            <a:pPr marL="342900" indent="-342900" algn="just">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 simple formats(R-</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type,I</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type,and</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J-type).</a:t>
            </a:r>
          </a:p>
          <a:p>
            <a:pPr marL="342900" indent="-342900" algn="just">
              <a:spcBef>
                <a:spcPct val="20000"/>
              </a:spcBef>
              <a:buFont typeface="Symbol" panose="05050102010706020507" pitchFamily="18" charset="2"/>
              <a:buChar char="¨"/>
            </a:pPr>
            <a:endPar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10" name="Group 71"/>
          <p:cNvGraphicFramePr>
            <a:graphicFrameLocks noGrp="1"/>
          </p:cNvGraphicFramePr>
          <p:nvPr>
            <p:extLst>
              <p:ext uri="{D42A27DB-BD31-4B8C-83A1-F6EECF244321}">
                <p14:modId xmlns:p14="http://schemas.microsoft.com/office/powerpoint/2010/main" val="921157425"/>
              </p:ext>
            </p:extLst>
          </p:nvPr>
        </p:nvGraphicFramePr>
        <p:xfrm>
          <a:off x="1023109" y="4077072"/>
          <a:ext cx="7416626" cy="2016226"/>
        </p:xfrm>
        <a:graphic>
          <a:graphicData uri="http://schemas.openxmlformats.org/drawingml/2006/table">
            <a:tbl>
              <a:tblPr/>
              <a:tblGrid>
                <a:gridCol w="1059931">
                  <a:extLst>
                    <a:ext uri="{9D8B030D-6E8A-4147-A177-3AD203B41FA5}">
                      <a16:colId xmlns:a16="http://schemas.microsoft.com/office/drawing/2014/main" val="20000"/>
                    </a:ext>
                  </a:extLst>
                </a:gridCol>
                <a:gridCol w="1058487">
                  <a:extLst>
                    <a:ext uri="{9D8B030D-6E8A-4147-A177-3AD203B41FA5}">
                      <a16:colId xmlns:a16="http://schemas.microsoft.com/office/drawing/2014/main" val="20001"/>
                    </a:ext>
                  </a:extLst>
                </a:gridCol>
                <a:gridCol w="1061374">
                  <a:extLst>
                    <a:ext uri="{9D8B030D-6E8A-4147-A177-3AD203B41FA5}">
                      <a16:colId xmlns:a16="http://schemas.microsoft.com/office/drawing/2014/main" val="20002"/>
                    </a:ext>
                  </a:extLst>
                </a:gridCol>
                <a:gridCol w="1057042">
                  <a:extLst>
                    <a:ext uri="{9D8B030D-6E8A-4147-A177-3AD203B41FA5}">
                      <a16:colId xmlns:a16="http://schemas.microsoft.com/office/drawing/2014/main" val="20003"/>
                    </a:ext>
                  </a:extLst>
                </a:gridCol>
                <a:gridCol w="1061375">
                  <a:extLst>
                    <a:ext uri="{9D8B030D-6E8A-4147-A177-3AD203B41FA5}">
                      <a16:colId xmlns:a16="http://schemas.microsoft.com/office/drawing/2014/main" val="20004"/>
                    </a:ext>
                  </a:extLst>
                </a:gridCol>
                <a:gridCol w="1058486">
                  <a:extLst>
                    <a:ext uri="{9D8B030D-6E8A-4147-A177-3AD203B41FA5}">
                      <a16:colId xmlns:a16="http://schemas.microsoft.com/office/drawing/2014/main" val="20005"/>
                    </a:ext>
                  </a:extLst>
                </a:gridCol>
                <a:gridCol w="1059931">
                  <a:extLst>
                    <a:ext uri="{9D8B030D-6E8A-4147-A177-3AD203B41FA5}">
                      <a16:colId xmlns:a16="http://schemas.microsoft.com/office/drawing/2014/main" val="20006"/>
                    </a:ext>
                  </a:extLst>
                </a:gridCol>
              </a:tblGrid>
              <a:tr h="40755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Format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6">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Bits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0755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0     5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6      10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11     15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6     20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81000" indent="-381000">
                        <a:lnSpc>
                          <a:spcPct val="75000"/>
                        </a:lnSpc>
                        <a:spcBef>
                          <a:spcPct val="65000"/>
                        </a:spcBef>
                        <a:buSzPct val="100000"/>
                        <a:defRPr sz="2000" b="1">
                          <a:solidFill>
                            <a:schemeClr val="tx1"/>
                          </a:solidFill>
                          <a:latin typeface="Arial" charset="0"/>
                        </a:defRPr>
                      </a:lvl1pPr>
                      <a:lvl2pPr marL="800100" indent="-304800">
                        <a:lnSpc>
                          <a:spcPct val="85000"/>
                        </a:lnSpc>
                        <a:spcBef>
                          <a:spcPct val="40000"/>
                        </a:spcBef>
                        <a:buSzPct val="100000"/>
                        <a:defRPr sz="1600" b="1">
                          <a:solidFill>
                            <a:schemeClr val="tx1"/>
                          </a:solidFill>
                          <a:latin typeface="Arial" charset="0"/>
                        </a:defRPr>
                      </a:lvl2pPr>
                      <a:lvl3pPr marL="1219200" indent="-304800">
                        <a:lnSpc>
                          <a:spcPct val="85000"/>
                        </a:lnSpc>
                        <a:spcBef>
                          <a:spcPct val="40000"/>
                        </a:spcBef>
                        <a:buSzPct val="100000"/>
                        <a:defRPr sz="1600" b="1">
                          <a:solidFill>
                            <a:schemeClr val="tx1"/>
                          </a:solidFill>
                          <a:latin typeface="Arial" charset="0"/>
                        </a:defRPr>
                      </a:lvl3pPr>
                      <a:lvl4pPr marL="1714500" indent="-342900">
                        <a:spcBef>
                          <a:spcPct val="20000"/>
                        </a:spcBef>
                        <a:defRPr>
                          <a:solidFill>
                            <a:schemeClr val="tx1"/>
                          </a:solidFill>
                          <a:latin typeface="Times New Roman" pitchFamily="18" charset="0"/>
                        </a:defRPr>
                      </a:lvl4pPr>
                      <a:lvl5pPr marL="2171700" indent="-342900">
                        <a:spcBef>
                          <a:spcPct val="20000"/>
                        </a:spcBef>
                        <a:defRPr>
                          <a:solidFill>
                            <a:schemeClr val="tx1"/>
                          </a:solidFill>
                          <a:latin typeface="Times New Roman" pitchFamily="18" charset="0"/>
                        </a:defRPr>
                      </a:lvl5pPr>
                      <a:lvl6pPr marL="2628900" indent="-342900" eaLnBrk="0" fontAlgn="base" hangingPunct="0">
                        <a:spcBef>
                          <a:spcPct val="20000"/>
                        </a:spcBef>
                        <a:spcAft>
                          <a:spcPct val="0"/>
                        </a:spcAft>
                        <a:defRPr>
                          <a:solidFill>
                            <a:schemeClr val="tx1"/>
                          </a:solidFill>
                          <a:latin typeface="Times New Roman" pitchFamily="18" charset="0"/>
                        </a:defRPr>
                      </a:lvl6pPr>
                      <a:lvl7pPr marL="3086100" indent="-342900" eaLnBrk="0" fontAlgn="base" hangingPunct="0">
                        <a:spcBef>
                          <a:spcPct val="20000"/>
                        </a:spcBef>
                        <a:spcAft>
                          <a:spcPct val="0"/>
                        </a:spcAft>
                        <a:defRPr>
                          <a:solidFill>
                            <a:schemeClr val="tx1"/>
                          </a:solidFill>
                          <a:latin typeface="Times New Roman" pitchFamily="18" charset="0"/>
                        </a:defRPr>
                      </a:lvl7pPr>
                      <a:lvl8pPr marL="3543300" indent="-342900" eaLnBrk="0" fontAlgn="base" hangingPunct="0">
                        <a:spcBef>
                          <a:spcPct val="20000"/>
                        </a:spcBef>
                        <a:spcAft>
                          <a:spcPct val="0"/>
                        </a:spcAft>
                        <a:defRPr>
                          <a:solidFill>
                            <a:schemeClr val="tx1"/>
                          </a:solidFill>
                          <a:latin typeface="Times New Roman" pitchFamily="18" charset="0"/>
                        </a:defRPr>
                      </a:lvl8pPr>
                      <a:lvl9pPr marL="4000500" indent="-342900" eaLnBrk="0" fontAlgn="base" hangingPunct="0">
                        <a:spcBef>
                          <a:spcPct val="20000"/>
                        </a:spcBef>
                        <a:spcAft>
                          <a:spcPct val="0"/>
                        </a:spcAft>
                        <a:defRPr>
                          <a:solidFill>
                            <a:schemeClr val="tx1"/>
                          </a:solidFill>
                          <a:latin typeface="Times New Roman" pitchFamily="18" charset="0"/>
                        </a:defRPr>
                      </a:lvl9pPr>
                    </a:lstStyle>
                    <a:p>
                      <a:pPr marL="381000" marR="0" lvl="0" indent="-381000" algn="l" defTabSz="914400" rtl="0" eaLnBrk="0" fontAlgn="base" latinLnBrk="0" hangingPunct="0">
                        <a:lnSpc>
                          <a:spcPct val="75000"/>
                        </a:lnSpc>
                        <a:spcBef>
                          <a:spcPct val="65000"/>
                        </a:spcBef>
                        <a:spcAft>
                          <a:spcPct val="0"/>
                        </a:spcAft>
                        <a:buClrTx/>
                        <a:buSzPct val="100000"/>
                        <a:buFontTx/>
                        <a:buAutoNum type="arabicPlain" startAt="21"/>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25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26     31</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530">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R-type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x0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Rs1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Rs2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Rd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unused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 func</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755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I-type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opcode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Rs1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Rd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             immediate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87025">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J-type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opcode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5">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value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89113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DLX Instruction Format   </a:t>
            </a:r>
            <a:r>
              <a:rPr lang="fr-FR"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指令格式</a:t>
            </a:r>
          </a:p>
        </p:txBody>
      </p:sp>
      <p:sp>
        <p:nvSpPr>
          <p:cNvPr id="9" name="Text Box 4"/>
          <p:cNvSpPr txBox="1">
            <a:spLocks noChangeArrowheads="1"/>
          </p:cNvSpPr>
          <p:nvPr/>
        </p:nvSpPr>
        <p:spPr bwMode="auto">
          <a:xfrm>
            <a:off x="132556" y="1628800"/>
            <a:ext cx="8839200" cy="3270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All instructions formats must specify an opcode; other information varies by format.</a:t>
            </a:r>
          </a:p>
          <a:p>
            <a:pPr marL="342900" indent="-342900" algn="just">
              <a:spcBef>
                <a:spcPct val="20000"/>
              </a:spcBef>
              <a:buSzPct val="50000"/>
              <a:buFont typeface="Wingdings" panose="05000000000000000000" pitchFamily="2" charset="2"/>
              <a:buChar char="Ø"/>
            </a:pP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I-type (immediate) instructions </a:t>
            </a:r>
            <a:r>
              <a:rPr lang="en-US" altLang="zh-CN"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zh-CN" altLang="en-US"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类型指令</a:t>
            </a:r>
            <a:endParaRPr lang="en-US" altLang="zh-CN"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Specify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source register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destination register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 16-bit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immediate value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that is sign-extended to 32 bits before it’s used.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一个源寄存器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一个目的寄存器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一个符号扩展到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位的立即数</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SzPct val="50000"/>
              <a:buFont typeface="Wingdings" panose="05000000000000000000" pitchFamily="2" charset="2"/>
              <a:buChar char="Ø"/>
            </a:pP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包括所有的</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和</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store</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指令，立即数指令，分支指令，寄存器跳转指令，链接跳转指令</a:t>
            </a:r>
            <a:endPar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3" name="表格 2"/>
          <p:cNvGraphicFramePr>
            <a:graphicFrameLocks noGrp="1"/>
          </p:cNvGraphicFramePr>
          <p:nvPr>
            <p:extLst>
              <p:ext uri="{D42A27DB-BD31-4B8C-83A1-F6EECF244321}">
                <p14:modId xmlns:p14="http://schemas.microsoft.com/office/powerpoint/2010/main" val="1715076241"/>
              </p:ext>
            </p:extLst>
          </p:nvPr>
        </p:nvGraphicFramePr>
        <p:xfrm>
          <a:off x="1146026" y="5158989"/>
          <a:ext cx="6812260" cy="396240"/>
        </p:xfrm>
        <a:graphic>
          <a:graphicData uri="http://schemas.openxmlformats.org/drawingml/2006/table">
            <a:tbl>
              <a:tblPr firstRow="1" bandRow="1">
                <a:tableStyleId>{5C22544A-7EE6-4342-B048-85BDC9FD1C3A}</a:tableStyleId>
              </a:tblPr>
              <a:tblGrid>
                <a:gridCol w="1703065">
                  <a:extLst>
                    <a:ext uri="{9D8B030D-6E8A-4147-A177-3AD203B41FA5}">
                      <a16:colId xmlns:a16="http://schemas.microsoft.com/office/drawing/2014/main" val="638922774"/>
                    </a:ext>
                  </a:extLst>
                </a:gridCol>
                <a:gridCol w="1508795">
                  <a:extLst>
                    <a:ext uri="{9D8B030D-6E8A-4147-A177-3AD203B41FA5}">
                      <a16:colId xmlns:a16="http://schemas.microsoft.com/office/drawing/2014/main" val="2597518878"/>
                    </a:ext>
                  </a:extLst>
                </a:gridCol>
                <a:gridCol w="1512168">
                  <a:extLst>
                    <a:ext uri="{9D8B030D-6E8A-4147-A177-3AD203B41FA5}">
                      <a16:colId xmlns:a16="http://schemas.microsoft.com/office/drawing/2014/main" val="2141421278"/>
                    </a:ext>
                  </a:extLst>
                </a:gridCol>
                <a:gridCol w="2088232">
                  <a:extLst>
                    <a:ext uri="{9D8B030D-6E8A-4147-A177-3AD203B41FA5}">
                      <a16:colId xmlns:a16="http://schemas.microsoft.com/office/drawing/2014/main" val="1544171323"/>
                    </a:ext>
                  </a:extLst>
                </a:gridCol>
              </a:tblGrid>
              <a:tr h="370840">
                <a:tc>
                  <a:txBody>
                    <a:bodyPr/>
                    <a:lstStyle/>
                    <a:p>
                      <a:r>
                        <a:rPr lang="en-US" altLang="zh-CN" sz="2000" dirty="0">
                          <a:solidFill>
                            <a:schemeClr val="tx1"/>
                          </a:solidFill>
                        </a:rPr>
                        <a:t>Opcode (6)</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Rs1</a:t>
                      </a:r>
                      <a:r>
                        <a:rPr lang="en-US" altLang="zh-CN" sz="2000" baseline="0" dirty="0">
                          <a:solidFill>
                            <a:schemeClr val="tx1"/>
                          </a:solidFill>
                        </a:rPr>
                        <a:t> (5)</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Rd (5)</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Immediate (16)</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8887957"/>
                  </a:ext>
                </a:extLst>
              </a:tr>
            </a:tbl>
          </a:graphicData>
        </a:graphic>
      </p:graphicFrame>
      <p:sp>
        <p:nvSpPr>
          <p:cNvPr id="4" name="文本框 3">
            <a:extLst>
              <a:ext uri="{FF2B5EF4-FFF2-40B4-BE49-F238E27FC236}">
                <a16:creationId xmlns:a16="http://schemas.microsoft.com/office/drawing/2014/main" id="{66AEAE21-FA58-13B8-300B-A191D9654280}"/>
              </a:ext>
            </a:extLst>
          </p:cNvPr>
          <p:cNvSpPr txBox="1"/>
          <p:nvPr/>
        </p:nvSpPr>
        <p:spPr>
          <a:xfrm>
            <a:off x="3059832" y="6019800"/>
            <a:ext cx="4592230" cy="461665"/>
          </a:xfrm>
          <a:prstGeom prst="rect">
            <a:avLst/>
          </a:prstGeom>
          <a:noFill/>
        </p:spPr>
        <p:txBody>
          <a:bodyPr wrap="square">
            <a:spAutoFit/>
          </a:bodyPr>
          <a:lstStyle/>
          <a:p>
            <a:r>
              <a:rPr lang="zh-CN" altLang="en-US" dirty="0">
                <a:solidFill>
                  <a:schemeClr val="accent2"/>
                </a:solidFill>
              </a:rPr>
              <a:t>例：</a:t>
            </a:r>
            <a:r>
              <a:rPr lang="en-US" altLang="zh-CN" dirty="0">
                <a:solidFill>
                  <a:schemeClr val="accent2"/>
                </a:solidFill>
              </a:rPr>
              <a:t>LW R1, 100(R2)</a:t>
            </a:r>
            <a:endParaRPr lang="zh-CN" altLang="en-US" dirty="0">
              <a:solidFill>
                <a:schemeClr val="accent2"/>
              </a:solidFill>
            </a:endParaRPr>
          </a:p>
        </p:txBody>
      </p:sp>
    </p:spTree>
    <p:extLst>
      <p:ext uri="{BB962C8B-B14F-4D97-AF65-F5344CB8AC3E}">
        <p14:creationId xmlns:p14="http://schemas.microsoft.com/office/powerpoint/2010/main" val="388866656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DLX Instruction Format   </a:t>
            </a:r>
            <a:r>
              <a:rPr lang="fr-FR"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指令格式</a:t>
            </a:r>
          </a:p>
        </p:txBody>
      </p:sp>
      <p:sp>
        <p:nvSpPr>
          <p:cNvPr id="9" name="Text Box 4"/>
          <p:cNvSpPr txBox="1">
            <a:spLocks noChangeArrowheads="1"/>
          </p:cNvSpPr>
          <p:nvPr/>
        </p:nvSpPr>
        <p:spPr bwMode="auto">
          <a:xfrm>
            <a:off x="132556" y="1628800"/>
            <a:ext cx="88392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SzPct val="50000"/>
              <a:buFont typeface="Wingdings" panose="05000000000000000000" pitchFamily="2" charset="2"/>
              <a:buChar char="Ø"/>
            </a:pP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I-type (immediate) instructions </a:t>
            </a:r>
            <a:r>
              <a:rPr lang="en-US" altLang="zh-CN"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zh-CN" altLang="en-US"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类型指令</a:t>
            </a:r>
            <a:endParaRPr lang="en-US" altLang="zh-CN"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3" name="表格 2"/>
          <p:cNvGraphicFramePr>
            <a:graphicFrameLocks noGrp="1"/>
          </p:cNvGraphicFramePr>
          <p:nvPr/>
        </p:nvGraphicFramePr>
        <p:xfrm>
          <a:off x="1259632" y="2360778"/>
          <a:ext cx="6812260" cy="396240"/>
        </p:xfrm>
        <a:graphic>
          <a:graphicData uri="http://schemas.openxmlformats.org/drawingml/2006/table">
            <a:tbl>
              <a:tblPr firstRow="1" bandRow="1">
                <a:tableStyleId>{5C22544A-7EE6-4342-B048-85BDC9FD1C3A}</a:tableStyleId>
              </a:tblPr>
              <a:tblGrid>
                <a:gridCol w="1703065">
                  <a:extLst>
                    <a:ext uri="{9D8B030D-6E8A-4147-A177-3AD203B41FA5}">
                      <a16:colId xmlns:a16="http://schemas.microsoft.com/office/drawing/2014/main" val="638922774"/>
                    </a:ext>
                  </a:extLst>
                </a:gridCol>
                <a:gridCol w="1508795">
                  <a:extLst>
                    <a:ext uri="{9D8B030D-6E8A-4147-A177-3AD203B41FA5}">
                      <a16:colId xmlns:a16="http://schemas.microsoft.com/office/drawing/2014/main" val="2597518878"/>
                    </a:ext>
                  </a:extLst>
                </a:gridCol>
                <a:gridCol w="1512168">
                  <a:extLst>
                    <a:ext uri="{9D8B030D-6E8A-4147-A177-3AD203B41FA5}">
                      <a16:colId xmlns:a16="http://schemas.microsoft.com/office/drawing/2014/main" val="2141421278"/>
                    </a:ext>
                  </a:extLst>
                </a:gridCol>
                <a:gridCol w="2088232">
                  <a:extLst>
                    <a:ext uri="{9D8B030D-6E8A-4147-A177-3AD203B41FA5}">
                      <a16:colId xmlns:a16="http://schemas.microsoft.com/office/drawing/2014/main" val="1544171323"/>
                    </a:ext>
                  </a:extLst>
                </a:gridCol>
              </a:tblGrid>
              <a:tr h="370840">
                <a:tc>
                  <a:txBody>
                    <a:bodyPr/>
                    <a:lstStyle/>
                    <a:p>
                      <a:r>
                        <a:rPr lang="en-US" altLang="zh-CN" sz="2000" dirty="0">
                          <a:solidFill>
                            <a:schemeClr val="tx1"/>
                          </a:solidFill>
                        </a:rPr>
                        <a:t>Opcode (6)</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Rs1</a:t>
                      </a:r>
                      <a:r>
                        <a:rPr lang="en-US" altLang="zh-CN" sz="2000" baseline="0" dirty="0">
                          <a:solidFill>
                            <a:schemeClr val="tx1"/>
                          </a:solidFill>
                        </a:rPr>
                        <a:t> (5)</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Rd (5)</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Immediate (16)</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8887957"/>
                  </a:ext>
                </a:extLst>
              </a:tr>
            </a:tbl>
          </a:graphicData>
        </a:graphic>
      </p:graphicFrame>
      <p:sp>
        <p:nvSpPr>
          <p:cNvPr id="10" name="Text Box 4"/>
          <p:cNvSpPr txBox="1">
            <a:spLocks noChangeArrowheads="1"/>
          </p:cNvSpPr>
          <p:nvPr/>
        </p:nvSpPr>
        <p:spPr bwMode="auto">
          <a:xfrm>
            <a:off x="-17463" y="3025150"/>
            <a:ext cx="9125074" cy="2802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720000" lvl="1" indent="-457200" algn="just">
              <a:spcBef>
                <a:spcPts val="0"/>
              </a:spcBef>
              <a:buSzPct val="100000"/>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 destination =</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[Rs1] + Immediate</a:t>
            </a:r>
          </a:p>
          <a:p>
            <a:pPr marL="720000" lvl="1" indent="-457200" algn="just">
              <a:spcBef>
                <a:spcPts val="0"/>
              </a:spcBef>
              <a:buSzPct val="100000"/>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Store: destination =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[Rs1] + Immediate</a:t>
            </a:r>
          </a:p>
          <a:p>
            <a:pPr marL="720000" lvl="1" indent="-457200" algn="just">
              <a:spcBef>
                <a:spcPts val="0"/>
              </a:spcBef>
              <a:buSzPct val="100000"/>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All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immediates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[Rd] </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[Rs1]</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op  immediate</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720000" lvl="1" indent="-457200" algn="just">
              <a:spcBef>
                <a:spcPts val="0"/>
              </a:spcBef>
              <a:buSzPct val="100000"/>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Conditional branch instructions:</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Rs1 is register , Rd unused</a:t>
            </a:r>
          </a:p>
          <a:p>
            <a:pPr marL="720000" lvl="1" indent="-457200" algn="just">
              <a:spcBef>
                <a:spcPts val="0"/>
              </a:spcBef>
              <a:buSzPct val="100000"/>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Jump register, jump and link register: Rd = 0, Rs1 =destination, immediate = 0</a:t>
            </a:r>
          </a:p>
          <a:p>
            <a:pPr marL="540000" indent="-342900" algn="just">
              <a:spcBef>
                <a:spcPts val="0"/>
              </a:spcBef>
              <a:buSzPct val="50000"/>
              <a:buFont typeface="Wingdings" panose="05000000000000000000" pitchFamily="2" charset="2"/>
              <a:buChar char="l"/>
            </a:pP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Example</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LW R1, 100(R2) ;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[R1]</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Mem[100+Regs[R2]]</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ts val="0"/>
              </a:spcBef>
              <a:buSzPct val="50000"/>
              <a:buFont typeface="Wingdings" panose="05000000000000000000" pitchFamily="2" charset="2"/>
              <a:buChar char="l"/>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526836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DLX Instruction Format   </a:t>
            </a:r>
            <a:r>
              <a:rPr lang="fr-FR"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指令格式</a:t>
            </a:r>
          </a:p>
        </p:txBody>
      </p:sp>
      <p:sp>
        <p:nvSpPr>
          <p:cNvPr id="9" name="Text Box 4"/>
          <p:cNvSpPr txBox="1">
            <a:spLocks noChangeArrowheads="1"/>
          </p:cNvSpPr>
          <p:nvPr/>
        </p:nvSpPr>
        <p:spPr bwMode="auto">
          <a:xfrm>
            <a:off x="132556" y="1628800"/>
            <a:ext cx="88392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SzPct val="50000"/>
              <a:buFont typeface="Wingdings" panose="05000000000000000000" pitchFamily="2" charset="2"/>
              <a:buChar char="Ø"/>
            </a:pP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I-type (immediate) instructions </a:t>
            </a:r>
            <a:r>
              <a:rPr lang="en-US" altLang="zh-CN"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zh-CN" altLang="en-US"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类型指令</a:t>
            </a:r>
            <a:endParaRPr lang="en-US" altLang="zh-CN"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3" name="表格 2"/>
          <p:cNvGraphicFramePr>
            <a:graphicFrameLocks noGrp="1"/>
          </p:cNvGraphicFramePr>
          <p:nvPr>
            <p:extLst>
              <p:ext uri="{D42A27DB-BD31-4B8C-83A1-F6EECF244321}">
                <p14:modId xmlns:p14="http://schemas.microsoft.com/office/powerpoint/2010/main" val="3882032722"/>
              </p:ext>
            </p:extLst>
          </p:nvPr>
        </p:nvGraphicFramePr>
        <p:xfrm>
          <a:off x="1259632" y="2360778"/>
          <a:ext cx="6812260" cy="396240"/>
        </p:xfrm>
        <a:graphic>
          <a:graphicData uri="http://schemas.openxmlformats.org/drawingml/2006/table">
            <a:tbl>
              <a:tblPr firstRow="1" bandRow="1">
                <a:tableStyleId>{5C22544A-7EE6-4342-B048-85BDC9FD1C3A}</a:tableStyleId>
              </a:tblPr>
              <a:tblGrid>
                <a:gridCol w="1703065">
                  <a:extLst>
                    <a:ext uri="{9D8B030D-6E8A-4147-A177-3AD203B41FA5}">
                      <a16:colId xmlns:a16="http://schemas.microsoft.com/office/drawing/2014/main" val="638922774"/>
                    </a:ext>
                  </a:extLst>
                </a:gridCol>
                <a:gridCol w="1508795">
                  <a:extLst>
                    <a:ext uri="{9D8B030D-6E8A-4147-A177-3AD203B41FA5}">
                      <a16:colId xmlns:a16="http://schemas.microsoft.com/office/drawing/2014/main" val="2597518878"/>
                    </a:ext>
                  </a:extLst>
                </a:gridCol>
                <a:gridCol w="1512168">
                  <a:extLst>
                    <a:ext uri="{9D8B030D-6E8A-4147-A177-3AD203B41FA5}">
                      <a16:colId xmlns:a16="http://schemas.microsoft.com/office/drawing/2014/main" val="2141421278"/>
                    </a:ext>
                  </a:extLst>
                </a:gridCol>
                <a:gridCol w="2088232">
                  <a:extLst>
                    <a:ext uri="{9D8B030D-6E8A-4147-A177-3AD203B41FA5}">
                      <a16:colId xmlns:a16="http://schemas.microsoft.com/office/drawing/2014/main" val="1544171323"/>
                    </a:ext>
                  </a:extLst>
                </a:gridCol>
              </a:tblGrid>
              <a:tr h="370840">
                <a:tc>
                  <a:txBody>
                    <a:bodyPr/>
                    <a:lstStyle/>
                    <a:p>
                      <a:r>
                        <a:rPr lang="en-US" altLang="zh-CN" sz="2000" dirty="0">
                          <a:solidFill>
                            <a:schemeClr val="tx1"/>
                          </a:solidFill>
                        </a:rPr>
                        <a:t>Opcode (6)</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Rs1</a:t>
                      </a:r>
                      <a:r>
                        <a:rPr lang="en-US" altLang="zh-CN" sz="2000" baseline="0" dirty="0">
                          <a:solidFill>
                            <a:schemeClr val="tx1"/>
                          </a:solidFill>
                        </a:rPr>
                        <a:t> (5)</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Rd (5)</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Immediate (16)</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8887957"/>
                  </a:ext>
                </a:extLst>
              </a:tr>
            </a:tbl>
          </a:graphicData>
        </a:graphic>
      </p:graphicFrame>
      <p:pic>
        <p:nvPicPr>
          <p:cNvPr id="5" name="图片 4">
            <a:extLst>
              <a:ext uri="{FF2B5EF4-FFF2-40B4-BE49-F238E27FC236}">
                <a16:creationId xmlns:a16="http://schemas.microsoft.com/office/drawing/2014/main" id="{8F9585F1-23B4-3544-B94F-7ADE17C5734D}"/>
              </a:ext>
            </a:extLst>
          </p:cNvPr>
          <p:cNvPicPr>
            <a:picLocks noChangeAspect="1"/>
          </p:cNvPicPr>
          <p:nvPr/>
        </p:nvPicPr>
        <p:blipFill>
          <a:blip r:embed="rId3"/>
          <a:stretch>
            <a:fillRect/>
          </a:stretch>
        </p:blipFill>
        <p:spPr>
          <a:xfrm>
            <a:off x="1224110" y="3284984"/>
            <a:ext cx="7289800" cy="2921000"/>
          </a:xfrm>
          <a:prstGeom prst="rect">
            <a:avLst/>
          </a:prstGeom>
        </p:spPr>
      </p:pic>
    </p:spTree>
    <p:extLst>
      <p:ext uri="{BB962C8B-B14F-4D97-AF65-F5344CB8AC3E}">
        <p14:creationId xmlns:p14="http://schemas.microsoft.com/office/powerpoint/2010/main" val="326911274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DLX Instruction Format   </a:t>
            </a:r>
            <a:r>
              <a:rPr lang="fr-FR"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指令格式</a:t>
            </a:r>
          </a:p>
        </p:txBody>
      </p:sp>
      <p:sp>
        <p:nvSpPr>
          <p:cNvPr id="9" name="Text Box 4"/>
          <p:cNvSpPr txBox="1">
            <a:spLocks noChangeArrowheads="1"/>
          </p:cNvSpPr>
          <p:nvPr/>
        </p:nvSpPr>
        <p:spPr bwMode="auto">
          <a:xfrm>
            <a:off x="132556" y="1721970"/>
            <a:ext cx="8839200" cy="127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SzPct val="50000"/>
              <a:buFont typeface="Wingdings" panose="05000000000000000000" pitchFamily="2" charset="2"/>
              <a:buChar char="Ø"/>
            </a:pP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R-type (register) instructions </a:t>
            </a:r>
            <a:r>
              <a:rPr lang="en-US" altLang="zh-CN"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a:t>
            </a:r>
            <a:r>
              <a:rPr lang="zh-CN" altLang="en-US"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类型指令</a:t>
            </a:r>
            <a:endParaRPr lang="en-US" altLang="zh-CN"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Specify three registers in the instruction ---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two source registers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destination register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两个源寄存器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一个目的寄存器</a:t>
            </a:r>
          </a:p>
        </p:txBody>
      </p:sp>
      <p:graphicFrame>
        <p:nvGraphicFramePr>
          <p:cNvPr id="3" name="表格 2"/>
          <p:cNvGraphicFramePr>
            <a:graphicFrameLocks noGrp="1"/>
          </p:cNvGraphicFramePr>
          <p:nvPr>
            <p:extLst>
              <p:ext uri="{D42A27DB-BD31-4B8C-83A1-F6EECF244321}">
                <p14:modId xmlns:p14="http://schemas.microsoft.com/office/powerpoint/2010/main" val="4290666775"/>
              </p:ext>
            </p:extLst>
          </p:nvPr>
        </p:nvGraphicFramePr>
        <p:xfrm>
          <a:off x="1110976" y="3189151"/>
          <a:ext cx="6882359" cy="396240"/>
        </p:xfrm>
        <a:graphic>
          <a:graphicData uri="http://schemas.openxmlformats.org/drawingml/2006/table">
            <a:tbl>
              <a:tblPr firstRow="1" bandRow="1">
                <a:tableStyleId>{5C22544A-7EE6-4342-B048-85BDC9FD1C3A}</a:tableStyleId>
              </a:tblPr>
              <a:tblGrid>
                <a:gridCol w="1720590">
                  <a:extLst>
                    <a:ext uri="{9D8B030D-6E8A-4147-A177-3AD203B41FA5}">
                      <a16:colId xmlns:a16="http://schemas.microsoft.com/office/drawing/2014/main" val="638922774"/>
                    </a:ext>
                  </a:extLst>
                </a:gridCol>
                <a:gridCol w="1231396">
                  <a:extLst>
                    <a:ext uri="{9D8B030D-6E8A-4147-A177-3AD203B41FA5}">
                      <a16:colId xmlns:a16="http://schemas.microsoft.com/office/drawing/2014/main" val="2597518878"/>
                    </a:ext>
                  </a:extLst>
                </a:gridCol>
                <a:gridCol w="1266077">
                  <a:extLst>
                    <a:ext uri="{9D8B030D-6E8A-4147-A177-3AD203B41FA5}">
                      <a16:colId xmlns:a16="http://schemas.microsoft.com/office/drawing/2014/main" val="2141421278"/>
                    </a:ext>
                  </a:extLst>
                </a:gridCol>
                <a:gridCol w="1224136">
                  <a:extLst>
                    <a:ext uri="{9D8B030D-6E8A-4147-A177-3AD203B41FA5}">
                      <a16:colId xmlns:a16="http://schemas.microsoft.com/office/drawing/2014/main" val="1544171323"/>
                    </a:ext>
                  </a:extLst>
                </a:gridCol>
                <a:gridCol w="1440160">
                  <a:extLst>
                    <a:ext uri="{9D8B030D-6E8A-4147-A177-3AD203B41FA5}">
                      <a16:colId xmlns:a16="http://schemas.microsoft.com/office/drawing/2014/main" val="1198813347"/>
                    </a:ext>
                  </a:extLst>
                </a:gridCol>
              </a:tblGrid>
              <a:tr h="370840">
                <a:tc>
                  <a:txBody>
                    <a:bodyPr/>
                    <a:lstStyle/>
                    <a:p>
                      <a:r>
                        <a:rPr lang="en-US" altLang="zh-CN" sz="2000" dirty="0">
                          <a:solidFill>
                            <a:schemeClr val="tx1"/>
                          </a:solidFill>
                        </a:rPr>
                        <a:t>Opcode (6)</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Rs1</a:t>
                      </a:r>
                      <a:r>
                        <a:rPr lang="en-US" altLang="zh-CN" sz="2000" baseline="0" dirty="0">
                          <a:solidFill>
                            <a:schemeClr val="tx1"/>
                          </a:solidFill>
                        </a:rPr>
                        <a:t> (5)</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Rs2 (5)</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Rd (5)</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err="1">
                          <a:solidFill>
                            <a:schemeClr val="tx1"/>
                          </a:solidFill>
                        </a:rPr>
                        <a:t>Func</a:t>
                      </a:r>
                      <a:r>
                        <a:rPr lang="en-US" altLang="zh-CN" sz="2000" dirty="0">
                          <a:solidFill>
                            <a:schemeClr val="tx1"/>
                          </a:solidFill>
                        </a:rPr>
                        <a:t> (11)</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8887957"/>
                  </a:ext>
                </a:extLst>
              </a:tr>
            </a:tbl>
          </a:graphicData>
        </a:graphic>
      </p:graphicFrame>
      <p:sp>
        <p:nvSpPr>
          <p:cNvPr id="12" name="Text Box 4"/>
          <p:cNvSpPr txBox="1">
            <a:spLocks noChangeArrowheads="1"/>
          </p:cNvSpPr>
          <p:nvPr/>
        </p:nvSpPr>
        <p:spPr bwMode="auto">
          <a:xfrm>
            <a:off x="261183" y="3786612"/>
            <a:ext cx="8748464" cy="232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20000"/>
              </a:spcBef>
              <a:buSzPct val="100000"/>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Register-register ALU: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[Rd]</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Rs1]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func</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Rs2]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寄存器</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寄存器</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20000"/>
              </a:spcBef>
              <a:buSzPct val="100000"/>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Function encodes the data path operation: add, sub,…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函数对数据路径操作进行编码：加，减，</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algn="just">
              <a:spcBef>
                <a:spcPct val="20000"/>
              </a:spcBef>
              <a:buSzPct val="100000"/>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Read/write special register and moves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对特殊寄存器的读</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写和移动</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SzPct val="100000"/>
              <a:buFont typeface="Arial" panose="020B0604020202020204" pitchFamily="34" charset="0"/>
              <a:buChar char="•"/>
            </a:pP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Example</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Add R1, R2, R3;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[R1]</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[R2]+</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[R3]</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7568157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DLX Instruction Format   </a:t>
            </a:r>
            <a:r>
              <a:rPr lang="fr-FR"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DLX</a:t>
            </a:r>
            <a:r>
              <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指令格式</a:t>
            </a:r>
          </a:p>
        </p:txBody>
      </p:sp>
      <p:sp>
        <p:nvSpPr>
          <p:cNvPr id="9" name="Text Box 4"/>
          <p:cNvSpPr txBox="1">
            <a:spLocks noChangeArrowheads="1"/>
          </p:cNvSpPr>
          <p:nvPr/>
        </p:nvSpPr>
        <p:spPr bwMode="auto">
          <a:xfrm>
            <a:off x="132556" y="1721970"/>
            <a:ext cx="8839200" cy="127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SzPct val="50000"/>
              <a:buFont typeface="Wingdings" panose="05000000000000000000" pitchFamily="2" charset="2"/>
              <a:buChar char="Ø"/>
            </a:pP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J-type (jump) instructions  </a:t>
            </a:r>
            <a:r>
              <a:rPr lang="en-US" altLang="zh-CN"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J</a:t>
            </a:r>
            <a:r>
              <a:rPr lang="zh-CN" altLang="en-US"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类型指令</a:t>
            </a:r>
            <a:endParaRPr lang="en-US" altLang="zh-CN"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consist of just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opcode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 26 bit operand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which is used to calculate the destination address.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3" name="表格 2"/>
          <p:cNvGraphicFramePr>
            <a:graphicFrameLocks noGrp="1"/>
          </p:cNvGraphicFramePr>
          <p:nvPr>
            <p:extLst>
              <p:ext uri="{D42A27DB-BD31-4B8C-83A1-F6EECF244321}">
                <p14:modId xmlns:p14="http://schemas.microsoft.com/office/powerpoint/2010/main" val="2977980928"/>
              </p:ext>
            </p:extLst>
          </p:nvPr>
        </p:nvGraphicFramePr>
        <p:xfrm>
          <a:off x="1715990" y="3110061"/>
          <a:ext cx="6199928" cy="396240"/>
        </p:xfrm>
        <a:graphic>
          <a:graphicData uri="http://schemas.openxmlformats.org/drawingml/2006/table">
            <a:tbl>
              <a:tblPr firstRow="1" bandRow="1">
                <a:tableStyleId>{5C22544A-7EE6-4342-B048-85BDC9FD1C3A}</a:tableStyleId>
              </a:tblPr>
              <a:tblGrid>
                <a:gridCol w="1938010">
                  <a:extLst>
                    <a:ext uri="{9D8B030D-6E8A-4147-A177-3AD203B41FA5}">
                      <a16:colId xmlns:a16="http://schemas.microsoft.com/office/drawing/2014/main" val="638922774"/>
                    </a:ext>
                  </a:extLst>
                </a:gridCol>
                <a:gridCol w="4261918">
                  <a:extLst>
                    <a:ext uri="{9D8B030D-6E8A-4147-A177-3AD203B41FA5}">
                      <a16:colId xmlns:a16="http://schemas.microsoft.com/office/drawing/2014/main" val="2597518878"/>
                    </a:ext>
                  </a:extLst>
                </a:gridCol>
              </a:tblGrid>
              <a:tr h="370840">
                <a:tc>
                  <a:txBody>
                    <a:bodyPr/>
                    <a:lstStyle/>
                    <a:p>
                      <a:r>
                        <a:rPr lang="en-US" altLang="zh-CN" sz="2000" dirty="0">
                          <a:solidFill>
                            <a:schemeClr val="tx1"/>
                          </a:solidFill>
                        </a:rPr>
                        <a:t>Opcode (6)</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aseline="0" dirty="0">
                          <a:solidFill>
                            <a:schemeClr val="tx1"/>
                          </a:solidFill>
                        </a:rPr>
                        <a:t>Value(26) -</a:t>
                      </a:r>
                      <a:r>
                        <a:rPr lang="en-US" altLang="zh-CN" sz="2000" dirty="0">
                          <a:solidFill>
                            <a:schemeClr val="tx1"/>
                          </a:solidFill>
                        </a:rPr>
                        <a:t>Offset</a:t>
                      </a:r>
                      <a:r>
                        <a:rPr lang="zh-CN" altLang="en-US" sz="2000" dirty="0">
                          <a:solidFill>
                            <a:schemeClr val="tx1"/>
                          </a:solidFill>
                        </a:rPr>
                        <a:t> </a:t>
                      </a:r>
                      <a:r>
                        <a:rPr lang="en-US" altLang="zh-CN" sz="2000" dirty="0">
                          <a:solidFill>
                            <a:schemeClr val="tx1"/>
                          </a:solidFill>
                        </a:rPr>
                        <a:t>added</a:t>
                      </a:r>
                      <a:r>
                        <a:rPr lang="zh-CN" altLang="en-US" sz="2000" dirty="0">
                          <a:solidFill>
                            <a:schemeClr val="tx1"/>
                          </a:solidFill>
                        </a:rPr>
                        <a:t> </a:t>
                      </a:r>
                      <a:r>
                        <a:rPr lang="en-US" altLang="zh-CN" sz="2000" dirty="0">
                          <a:solidFill>
                            <a:schemeClr val="tx1"/>
                          </a:solidFill>
                        </a:rPr>
                        <a:t>to</a:t>
                      </a:r>
                      <a:r>
                        <a:rPr lang="zh-CN" altLang="en-US" sz="2000" dirty="0">
                          <a:solidFill>
                            <a:schemeClr val="tx1"/>
                          </a:solidFill>
                        </a:rPr>
                        <a:t> </a:t>
                      </a:r>
                      <a:r>
                        <a:rPr lang="en-US" altLang="zh-CN" sz="2000" dirty="0">
                          <a:solidFill>
                            <a:schemeClr val="tx1"/>
                          </a:solidFill>
                        </a:rPr>
                        <a:t>PC</a:t>
                      </a:r>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8887957"/>
                  </a:ext>
                </a:extLst>
              </a:tr>
            </a:tbl>
          </a:graphicData>
        </a:graphic>
      </p:graphicFrame>
      <p:sp>
        <p:nvSpPr>
          <p:cNvPr id="12" name="Text Box 4"/>
          <p:cNvSpPr txBox="1">
            <a:spLocks noChangeArrowheads="1"/>
          </p:cNvSpPr>
          <p:nvPr/>
        </p:nvSpPr>
        <p:spPr bwMode="auto">
          <a:xfrm>
            <a:off x="199216" y="3747177"/>
            <a:ext cx="8839200" cy="839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SzPct val="100000"/>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Jump, jump and link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跳转，跳转并链接</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SzPct val="100000"/>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Trap and return from exception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从异常处自陷和返回</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58295695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42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List of the instructions in DLX</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11" name="Group 68"/>
          <p:cNvGraphicFramePr>
            <a:graphicFrameLocks noGrp="1"/>
          </p:cNvGraphicFramePr>
          <p:nvPr>
            <p:extLst>
              <p:ext uri="{D42A27DB-BD31-4B8C-83A1-F6EECF244321}">
                <p14:modId xmlns:p14="http://schemas.microsoft.com/office/powerpoint/2010/main" val="3887567251"/>
              </p:ext>
            </p:extLst>
          </p:nvPr>
        </p:nvGraphicFramePr>
        <p:xfrm>
          <a:off x="440432" y="1556792"/>
          <a:ext cx="8380040" cy="5083388"/>
        </p:xfrm>
        <a:graphic>
          <a:graphicData uri="http://schemas.openxmlformats.org/drawingml/2006/table">
            <a:tbl>
              <a:tblPr/>
              <a:tblGrid>
                <a:gridCol w="2305715">
                  <a:extLst>
                    <a:ext uri="{9D8B030D-6E8A-4147-A177-3AD203B41FA5}">
                      <a16:colId xmlns:a16="http://schemas.microsoft.com/office/drawing/2014/main" val="20000"/>
                    </a:ext>
                  </a:extLst>
                </a:gridCol>
                <a:gridCol w="6074325">
                  <a:extLst>
                    <a:ext uri="{9D8B030D-6E8A-4147-A177-3AD203B41FA5}">
                      <a16:colId xmlns:a16="http://schemas.microsoft.com/office/drawing/2014/main" val="20001"/>
                    </a:ext>
                  </a:extLst>
                </a:gridCol>
              </a:tblGrid>
              <a:tr h="525285">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Instruction type/</a:t>
                      </a:r>
                      <a:r>
                        <a:rPr kumimoji="0" lang="en-US" altLang="zh-CN" sz="2000" b="1" i="0" u="none" strike="noStrike" cap="none" normalizeH="0" baseline="0" dirty="0" err="1">
                          <a:ln>
                            <a:noFill/>
                          </a:ln>
                          <a:solidFill>
                            <a:schemeClr val="tx1"/>
                          </a:solidFill>
                          <a:effectLst/>
                          <a:latin typeface="Times New Roman" panose="02020603050405020304" pitchFamily="18" charset="0"/>
                          <a:ea typeface="宋体" pitchFamily="2" charset="-122"/>
                          <a:cs typeface="Times New Roman" panose="02020603050405020304" pitchFamily="18" charset="0"/>
                        </a:rPr>
                        <a:t>opcode</a:t>
                      </a:r>
                      <a:endPar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Instruction meaning</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62363">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accent2"/>
                          </a:solidFill>
                          <a:effectLst/>
                          <a:latin typeface="Times New Roman" panose="02020603050405020304" pitchFamily="18" charset="0"/>
                          <a:ea typeface="宋体" pitchFamily="2" charset="-122"/>
                          <a:cs typeface="Times New Roman" panose="02020603050405020304" pitchFamily="18" charset="0"/>
                        </a:rPr>
                        <a:t>Data transfers</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Move data between registers and memory, or between the integer and FP or special register; only memory address mode is 16-bit displacement + contents of a GPR</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7864">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LB, LBU, SB</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Load byte, load byte unsigned, store byte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5285">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LH, LHU, SH</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Load halfword, load halfword unsigned, store halfword</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510">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LW, SW</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Load word, store word(to/from integer registers)</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5285">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LF, LD, SF, SD</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Load SP float, load DP float, store SP float, store DP float(SP-single precision, DP-double precision)</a:t>
                      </a:r>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3914">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MOVI2S, MOVS2I</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Move from/to GPR to/from a special register</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5285">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MOVF, MOVD</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Copy one floating point register or a DP pair to another register or pair</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25285">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MOVFP2I, MOVI2FP</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Move 32 bits from/to FP register to/from integer registers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5404585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42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List of the instructions in DLX</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pic>
        <p:nvPicPr>
          <p:cNvPr id="2" name="图片 1">
            <a:extLst>
              <a:ext uri="{FF2B5EF4-FFF2-40B4-BE49-F238E27FC236}">
                <a16:creationId xmlns:a16="http://schemas.microsoft.com/office/drawing/2014/main" id="{499C1EBD-8DCB-964B-8825-6D2E5B15D0C2}"/>
              </a:ext>
            </a:extLst>
          </p:cNvPr>
          <p:cNvPicPr>
            <a:picLocks noChangeAspect="1"/>
          </p:cNvPicPr>
          <p:nvPr/>
        </p:nvPicPr>
        <p:blipFill>
          <a:blip r:embed="rId3"/>
          <a:stretch>
            <a:fillRect/>
          </a:stretch>
        </p:blipFill>
        <p:spPr>
          <a:xfrm>
            <a:off x="1763688" y="1479649"/>
            <a:ext cx="4841008" cy="5298754"/>
          </a:xfrm>
          <a:prstGeom prst="rect">
            <a:avLst/>
          </a:prstGeom>
        </p:spPr>
      </p:pic>
    </p:spTree>
    <p:extLst>
      <p:ext uri="{BB962C8B-B14F-4D97-AF65-F5344CB8AC3E}">
        <p14:creationId xmlns:p14="http://schemas.microsoft.com/office/powerpoint/2010/main" val="28196845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aphicFrame>
        <p:nvGraphicFramePr>
          <p:cNvPr id="61" name="Group 80"/>
          <p:cNvGraphicFramePr>
            <a:graphicFrameLocks/>
          </p:cNvGraphicFramePr>
          <p:nvPr>
            <p:extLst>
              <p:ext uri="{D42A27DB-BD31-4B8C-83A1-F6EECF244321}">
                <p14:modId xmlns:p14="http://schemas.microsoft.com/office/powerpoint/2010/main" val="1529793830"/>
              </p:ext>
            </p:extLst>
          </p:nvPr>
        </p:nvGraphicFramePr>
        <p:xfrm>
          <a:off x="539750" y="1393825"/>
          <a:ext cx="8001001" cy="4483100"/>
        </p:xfrm>
        <a:graphic>
          <a:graphicData uri="http://schemas.openxmlformats.org/drawingml/2006/table">
            <a:tbl>
              <a:tblPr/>
              <a:tblGrid>
                <a:gridCol w="1800002">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2456583">
                  <a:extLst>
                    <a:ext uri="{9D8B030D-6E8A-4147-A177-3AD203B41FA5}">
                      <a16:colId xmlns:a16="http://schemas.microsoft.com/office/drawing/2014/main" val="299886677"/>
                    </a:ext>
                  </a:extLst>
                </a:gridCol>
              </a:tblGrid>
              <a:tr h="1120775">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200" b="1" i="0" u="none" strike="noStrike" cap="none" normalizeH="0" baseline="0" dirty="0">
                          <a:ln>
                            <a:noFill/>
                          </a:ln>
                          <a:solidFill>
                            <a:srgbClr val="800000"/>
                          </a:solidFill>
                          <a:effectLst/>
                          <a:latin typeface="Times New Roman" pitchFamily="18" charset="0"/>
                          <a:ea typeface="华文中宋" pitchFamily="2" charset="-122"/>
                          <a:cs typeface="Times New Roman" pitchFamily="18" charset="0"/>
                        </a:rPr>
                        <a:t>CPU</a:t>
                      </a:r>
                      <a:r>
                        <a:rPr kumimoji="1" lang="zh-CN" altLang="en-US" sz="2200" b="1" i="0" u="none" strike="noStrike" cap="none" normalizeH="0" baseline="0" dirty="0">
                          <a:ln>
                            <a:noFill/>
                          </a:ln>
                          <a:solidFill>
                            <a:srgbClr val="800000"/>
                          </a:solidFill>
                          <a:effectLst/>
                          <a:latin typeface="Times New Roman" pitchFamily="18" charset="0"/>
                          <a:ea typeface="华文中宋" pitchFamily="2" charset="-122"/>
                          <a:cs typeface="Times New Roman" pitchFamily="18" charset="0"/>
                        </a:rPr>
                        <a:t>提供的暂存器</a:t>
                      </a:r>
                      <a:endParaRPr kumimoji="1" lang="zh-CN" altLang="en-US" sz="2200" b="1" i="0" u="none" strike="noStrike" cap="none" normalizeH="0" baseline="0" dirty="0">
                        <a:ln>
                          <a:noFill/>
                        </a:ln>
                        <a:solidFill>
                          <a:srgbClr val="800000"/>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dirty="0">
                          <a:ln>
                            <a:noFill/>
                          </a:ln>
                          <a:solidFill>
                            <a:srgbClr val="800000"/>
                          </a:solidFill>
                          <a:effectLst/>
                          <a:latin typeface="Times New Roman" pitchFamily="18" charset="0"/>
                          <a:ea typeface="华文中宋" pitchFamily="2" charset="-122"/>
                          <a:cs typeface="Times New Roman" pitchFamily="18" charset="0"/>
                        </a:rPr>
                        <a:t>每条</a:t>
                      </a:r>
                      <a:r>
                        <a:rPr kumimoji="1" lang="en-US" altLang="zh-CN" sz="2200" b="1" i="0" u="none" strike="noStrike" cap="none" normalizeH="0" baseline="0" dirty="0">
                          <a:ln>
                            <a:noFill/>
                          </a:ln>
                          <a:solidFill>
                            <a:srgbClr val="800000"/>
                          </a:solidFill>
                          <a:effectLst/>
                          <a:latin typeface="Times New Roman" pitchFamily="18" charset="0"/>
                          <a:ea typeface="华文中宋" pitchFamily="2" charset="-122"/>
                          <a:cs typeface="Times New Roman" pitchFamily="18" charset="0"/>
                        </a:rPr>
                        <a:t>ALU</a:t>
                      </a:r>
                      <a:r>
                        <a:rPr kumimoji="1" lang="zh-CN" altLang="en-US" sz="2200" b="1" i="0" u="none" strike="noStrike" cap="none" normalizeH="0" baseline="0" dirty="0">
                          <a:ln>
                            <a:noFill/>
                          </a:ln>
                          <a:solidFill>
                            <a:srgbClr val="800000"/>
                          </a:solidFill>
                          <a:effectLst/>
                          <a:latin typeface="Times New Roman" pitchFamily="18" charset="0"/>
                          <a:ea typeface="华文中宋" pitchFamily="2" charset="-122"/>
                          <a:cs typeface="Times New Roman" pitchFamily="18" charset="0"/>
                        </a:rPr>
                        <a:t>指令显式表示的操作数个数</a:t>
                      </a:r>
                      <a:endParaRPr kumimoji="1" lang="zh-CN" altLang="en-US" sz="2200" b="1" i="0" u="none" strike="noStrike" cap="none" normalizeH="0" baseline="0" dirty="0">
                        <a:ln>
                          <a:noFill/>
                        </a:ln>
                        <a:solidFill>
                          <a:srgbClr val="800000"/>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dirty="0">
                          <a:ln>
                            <a:noFill/>
                          </a:ln>
                          <a:solidFill>
                            <a:srgbClr val="800000"/>
                          </a:solidFill>
                          <a:effectLst/>
                          <a:latin typeface="Times New Roman" pitchFamily="18" charset="0"/>
                          <a:ea typeface="华文中宋" pitchFamily="2" charset="-122"/>
                          <a:cs typeface="Times New Roman" pitchFamily="18" charset="0"/>
                        </a:rPr>
                        <a:t>运算结果目的地</a:t>
                      </a:r>
                      <a:endParaRPr kumimoji="1" lang="zh-CN" altLang="en-US" sz="2200" b="1" i="0" u="none" strike="noStrike" cap="none" normalizeH="0" baseline="0" dirty="0">
                        <a:ln>
                          <a:noFill/>
                        </a:ln>
                        <a:solidFill>
                          <a:srgbClr val="800000"/>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dirty="0">
                          <a:ln>
                            <a:noFill/>
                          </a:ln>
                          <a:solidFill>
                            <a:srgbClr val="800000"/>
                          </a:solidFill>
                          <a:effectLst/>
                          <a:latin typeface="Times New Roman" pitchFamily="18" charset="0"/>
                          <a:ea typeface="华文中宋" pitchFamily="2" charset="-122"/>
                        </a:rPr>
                        <a:t>访问显式操作数的过程</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1120775">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dirty="0">
                          <a:ln>
                            <a:noFill/>
                          </a:ln>
                          <a:solidFill>
                            <a:schemeClr val="tx1"/>
                          </a:solidFill>
                          <a:effectLst/>
                          <a:latin typeface="Times New Roman" pitchFamily="18" charset="0"/>
                          <a:ea typeface="华文中宋" pitchFamily="2" charset="-122"/>
                          <a:cs typeface="Times New Roman" pitchFamily="18" charset="0"/>
                        </a:rPr>
                        <a:t>堆栈型</a:t>
                      </a:r>
                      <a:endParaRPr kumimoji="1" lang="zh-CN" altLang="en-US" sz="2200" b="1" i="0" u="none" strike="noStrike" cap="none" normalizeH="0" baseline="0" dirty="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200" b="1" i="0" u="none" strike="noStrike" cap="none" normalizeH="0" baseline="0" dirty="0">
                          <a:ln>
                            <a:noFill/>
                          </a:ln>
                          <a:solidFill>
                            <a:schemeClr val="tx1"/>
                          </a:solidFill>
                          <a:effectLst/>
                          <a:latin typeface="Times New Roman" pitchFamily="18" charset="0"/>
                          <a:ea typeface="华文中宋" pitchFamily="2" charset="-122"/>
                        </a:rPr>
                        <a:t>0</a:t>
                      </a:r>
                      <a:endParaRPr kumimoji="1" lang="zh-CN" altLang="en-US" sz="2200" b="1" i="0" u="none" strike="noStrike" cap="none" normalizeH="0" baseline="0" dirty="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dirty="0">
                          <a:ln>
                            <a:noFill/>
                          </a:ln>
                          <a:solidFill>
                            <a:schemeClr val="tx1"/>
                          </a:solidFill>
                          <a:effectLst/>
                          <a:latin typeface="Times New Roman" pitchFamily="18" charset="0"/>
                          <a:ea typeface="华文中宋" pitchFamily="2" charset="-122"/>
                        </a:rPr>
                        <a:t>堆栈</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200" b="1" i="0" u="none" strike="noStrike" cap="none" normalizeH="0" baseline="0" dirty="0">
                          <a:ln>
                            <a:noFill/>
                          </a:ln>
                          <a:solidFill>
                            <a:schemeClr val="tx1"/>
                          </a:solidFill>
                          <a:effectLst/>
                          <a:latin typeface="Times New Roman" pitchFamily="18" charset="0"/>
                          <a:ea typeface="华文中宋" pitchFamily="2" charset="-122"/>
                        </a:rPr>
                        <a:t>Push/Pop</a:t>
                      </a:r>
                      <a:endParaRPr kumimoji="1" lang="zh-CN" altLang="en-US" sz="2200" b="1" i="0" u="none" strike="noStrike" cap="none" normalizeH="0" baseline="0" dirty="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1120775">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累加器型</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200" b="1" i="0" u="none" strike="noStrike" cap="none" normalizeH="0" baseline="0" dirty="0">
                          <a:ln>
                            <a:noFill/>
                          </a:ln>
                          <a:solidFill>
                            <a:schemeClr val="tx1"/>
                          </a:solidFill>
                          <a:effectLst/>
                          <a:latin typeface="Times New Roman" pitchFamily="18" charset="0"/>
                          <a:ea typeface="华文中宋" pitchFamily="2" charset="-122"/>
                        </a:rPr>
                        <a:t>1</a:t>
                      </a:r>
                      <a:endParaRPr kumimoji="1" lang="zh-CN" altLang="en-US" sz="2200" b="1" i="0" u="none" strike="noStrike" cap="none" normalizeH="0" baseline="0" dirty="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dirty="0">
                          <a:ln>
                            <a:noFill/>
                          </a:ln>
                          <a:solidFill>
                            <a:schemeClr val="tx1"/>
                          </a:solidFill>
                          <a:effectLst/>
                          <a:latin typeface="Times New Roman" pitchFamily="18" charset="0"/>
                          <a:ea typeface="华文中宋" pitchFamily="2" charset="-122"/>
                        </a:rPr>
                        <a:t>累加器</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200" b="1" i="0" u="none" strike="noStrike" cap="none" normalizeH="0" baseline="0" dirty="0">
                          <a:ln>
                            <a:noFill/>
                          </a:ln>
                          <a:solidFill>
                            <a:schemeClr val="tx1"/>
                          </a:solidFill>
                          <a:effectLst/>
                          <a:latin typeface="Times New Roman" pitchFamily="18" charset="0"/>
                          <a:ea typeface="华文中宋" pitchFamily="2" charset="-122"/>
                        </a:rPr>
                        <a:t>Load/Store</a:t>
                      </a:r>
                      <a:r>
                        <a:rPr kumimoji="1" lang="zh-CN" altLang="en-US" sz="2200" b="1" i="0" u="none" strike="noStrike" cap="none" normalizeH="0" baseline="0" dirty="0">
                          <a:ln>
                            <a:noFill/>
                          </a:ln>
                          <a:solidFill>
                            <a:schemeClr val="tx1"/>
                          </a:solidFill>
                          <a:effectLst/>
                          <a:latin typeface="Times New Roman" pitchFamily="18" charset="0"/>
                          <a:ea typeface="华文中宋" pitchFamily="2" charset="-122"/>
                        </a:rPr>
                        <a:t>、累加器</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1120775">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寄存器型</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2200" b="1" i="0" u="none" strike="noStrike" cap="none" normalizeH="0" baseline="0" dirty="0">
                          <a:ln>
                            <a:noFill/>
                          </a:ln>
                          <a:solidFill>
                            <a:schemeClr val="tx1"/>
                          </a:solidFill>
                          <a:effectLst/>
                          <a:latin typeface="Times New Roman" pitchFamily="18" charset="0"/>
                          <a:ea typeface="华文中宋" pitchFamily="2" charset="-122"/>
                        </a:rPr>
                        <a:t>2/3</a:t>
                      </a:r>
                      <a:endParaRPr kumimoji="1" lang="zh-CN" altLang="en-US" sz="2200" b="1" i="0" u="none" strike="noStrike" cap="none" normalizeH="0" baseline="0" dirty="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dirty="0">
                          <a:ln>
                            <a:noFill/>
                          </a:ln>
                          <a:solidFill>
                            <a:schemeClr val="tx1"/>
                          </a:solidFill>
                          <a:effectLst/>
                          <a:latin typeface="Times New Roman" pitchFamily="18" charset="0"/>
                          <a:ea typeface="华文中宋" pitchFamily="2" charset="-122"/>
                        </a:rPr>
                        <a:t>寄存器或存储器</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defRPr/>
                      </a:pPr>
                      <a:r>
                        <a:rPr kumimoji="1" lang="en-US" altLang="zh-CN" sz="2200" b="1" i="0" u="none" strike="noStrike" cap="none" normalizeH="0" baseline="0" dirty="0">
                          <a:ln>
                            <a:noFill/>
                          </a:ln>
                          <a:solidFill>
                            <a:schemeClr val="tx1"/>
                          </a:solidFill>
                          <a:effectLst/>
                          <a:latin typeface="Times New Roman" pitchFamily="18" charset="0"/>
                          <a:ea typeface="华文中宋" pitchFamily="2" charset="-122"/>
                        </a:rPr>
                        <a:t>Load/Store</a:t>
                      </a:r>
                      <a:r>
                        <a:rPr kumimoji="1" lang="zh-CN" altLang="en-US" sz="2200" b="1" i="0" u="none" strike="noStrike" cap="none" normalizeH="0" baseline="0" dirty="0">
                          <a:ln>
                            <a:noFill/>
                          </a:ln>
                          <a:solidFill>
                            <a:schemeClr val="tx1"/>
                          </a:solidFill>
                          <a:effectLst/>
                          <a:latin typeface="Times New Roman" pitchFamily="18" charset="0"/>
                          <a:ea typeface="华文中宋" pitchFamily="2" charset="-122"/>
                        </a:rPr>
                        <a:t>、寄存器</a:t>
                      </a:r>
                      <a:r>
                        <a:rPr kumimoji="1" lang="en-US" altLang="zh-CN" sz="2200" b="1" i="0" u="none" strike="noStrike" cap="none" normalizeH="0" baseline="0" dirty="0">
                          <a:ln>
                            <a:noFill/>
                          </a:ln>
                          <a:solidFill>
                            <a:schemeClr val="tx1"/>
                          </a:solidFill>
                          <a:effectLst/>
                          <a:latin typeface="Times New Roman" pitchFamily="18" charset="0"/>
                          <a:ea typeface="华文中宋" pitchFamily="2" charset="-122"/>
                        </a:rPr>
                        <a:t>/</a:t>
                      </a:r>
                      <a:r>
                        <a:rPr kumimoji="1" lang="zh-CN" altLang="en-US" sz="2200" b="1" i="0" u="none" strike="noStrike" cap="none" normalizeH="0" baseline="0" dirty="0">
                          <a:ln>
                            <a:noFill/>
                          </a:ln>
                          <a:solidFill>
                            <a:schemeClr val="tx1"/>
                          </a:solidFill>
                          <a:effectLst/>
                          <a:latin typeface="Times New Roman" pitchFamily="18" charset="0"/>
                          <a:ea typeface="华文中宋" pitchFamily="2" charset="-122"/>
                        </a:rPr>
                        <a:t>存储器</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45238002"/>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42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List of the instructions in DLX</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8" name="Group 45"/>
          <p:cNvGraphicFramePr>
            <a:graphicFrameLocks noGrp="1"/>
          </p:cNvGraphicFramePr>
          <p:nvPr>
            <p:extLst>
              <p:ext uri="{D42A27DB-BD31-4B8C-83A1-F6EECF244321}">
                <p14:modId xmlns:p14="http://schemas.microsoft.com/office/powerpoint/2010/main" val="245786083"/>
              </p:ext>
            </p:extLst>
          </p:nvPr>
        </p:nvGraphicFramePr>
        <p:xfrm>
          <a:off x="506152" y="1479649"/>
          <a:ext cx="8098296" cy="5335572"/>
        </p:xfrm>
        <a:graphic>
          <a:graphicData uri="http://schemas.openxmlformats.org/drawingml/2006/table">
            <a:tbl>
              <a:tblPr/>
              <a:tblGrid>
                <a:gridCol w="2483600">
                  <a:extLst>
                    <a:ext uri="{9D8B030D-6E8A-4147-A177-3AD203B41FA5}">
                      <a16:colId xmlns:a16="http://schemas.microsoft.com/office/drawing/2014/main" val="20000"/>
                    </a:ext>
                  </a:extLst>
                </a:gridCol>
                <a:gridCol w="5614696">
                  <a:extLst>
                    <a:ext uri="{9D8B030D-6E8A-4147-A177-3AD203B41FA5}">
                      <a16:colId xmlns:a16="http://schemas.microsoft.com/office/drawing/2014/main" val="20001"/>
                    </a:ext>
                  </a:extLst>
                </a:gridCol>
              </a:tblGrid>
              <a:tr h="52825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accent2"/>
                          </a:solidFill>
                          <a:effectLst/>
                          <a:latin typeface="Times New Roman" panose="02020603050405020304" pitchFamily="18" charset="0"/>
                          <a:ea typeface="宋体" pitchFamily="2" charset="-122"/>
                          <a:cs typeface="Times New Roman" panose="02020603050405020304" pitchFamily="18" charset="0"/>
                        </a:rPr>
                        <a:t>Arithmetic/Logical</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Operations on integer or logical data in GPRs; signed arithmetic trap on overflow</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25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ADD, ADDI, ADDU, ADDUI</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Add, add immediate(all immediates are 16-bits); signed and unsigned</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825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SUB, SUBI, SUBU, SUBUI</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Subtract, subtract immediate, signed and unsigned</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7499">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MULT, MULTU, DIV, DIVU</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Multiply and divide, signed and unsigned; operands must be floating-point registers; all operations take and yield 32-bit values</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317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AND, ANDI</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And, and immediate</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825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OR, ORI, XOR, XORI</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Or, or immediate, exclusive or, exclusive or immediate</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825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LHI</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Load high immediate – loads upper half of register with immediate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47499">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SLL, SRL, SRA, SLLI, SRLI, SRAI</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Shifts: both immediate(S_I) and variable form(S_); shifts are shift left logical, right logical, right arithmetic</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2825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S_, S_I</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Set conditional: ”_” may be LT, GT, LE, GE, EQ, NE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4637971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42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List of the instructions in DLX</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10" name="Group 130">
            <a:extLst>
              <a:ext uri="{FF2B5EF4-FFF2-40B4-BE49-F238E27FC236}">
                <a16:creationId xmlns:a16="http://schemas.microsoft.com/office/drawing/2014/main" id="{B7B98AC6-8E17-8D40-9337-F272F6EA3F59}"/>
              </a:ext>
            </a:extLst>
          </p:cNvPr>
          <p:cNvGraphicFramePr>
            <a:graphicFrameLocks noGrp="1"/>
          </p:cNvGraphicFramePr>
          <p:nvPr>
            <p:ph idx="1"/>
            <p:extLst>
              <p:ext uri="{D42A27DB-BD31-4B8C-83A1-F6EECF244321}">
                <p14:modId xmlns:p14="http://schemas.microsoft.com/office/powerpoint/2010/main" val="1241780595"/>
              </p:ext>
            </p:extLst>
          </p:nvPr>
        </p:nvGraphicFramePr>
        <p:xfrm>
          <a:off x="319088" y="1772816"/>
          <a:ext cx="8604250" cy="4556125"/>
        </p:xfrm>
        <a:graphic>
          <a:graphicData uri="http://schemas.openxmlformats.org/drawingml/2006/table">
            <a:tbl>
              <a:tblPr/>
              <a:tblGrid>
                <a:gridCol w="2244725">
                  <a:extLst>
                    <a:ext uri="{9D8B030D-6E8A-4147-A177-3AD203B41FA5}">
                      <a16:colId xmlns:a16="http://schemas.microsoft.com/office/drawing/2014/main" val="2001766910"/>
                    </a:ext>
                  </a:extLst>
                </a:gridCol>
                <a:gridCol w="2319338">
                  <a:extLst>
                    <a:ext uri="{9D8B030D-6E8A-4147-A177-3AD203B41FA5}">
                      <a16:colId xmlns:a16="http://schemas.microsoft.com/office/drawing/2014/main" val="81700520"/>
                    </a:ext>
                  </a:extLst>
                </a:gridCol>
                <a:gridCol w="4040187">
                  <a:extLst>
                    <a:ext uri="{9D8B030D-6E8A-4147-A177-3AD203B41FA5}">
                      <a16:colId xmlns:a16="http://schemas.microsoft.com/office/drawing/2014/main" val="2033371289"/>
                    </a:ext>
                  </a:extLst>
                </a:gridCol>
              </a:tblGrid>
              <a:tr h="677910">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000" b="1" i="0" u="none" strike="noStrike" cap="none" normalizeH="0" baseline="0" dirty="0">
                          <a:ln>
                            <a:noFill/>
                          </a:ln>
                          <a:solidFill>
                            <a:srgbClr val="0000FF"/>
                          </a:solidFill>
                          <a:effectLst/>
                          <a:latin typeface="Verdana" panose="020B0604030504040204" pitchFamily="34" charset="0"/>
                          <a:ea typeface="华文中宋" panose="02010600040101010101" pitchFamily="2" charset="-122"/>
                          <a:cs typeface="Times New Roman" panose="02020603050405020304" pitchFamily="18" charset="0"/>
                        </a:rPr>
                        <a:t>指令实例</a:t>
                      </a:r>
                      <a:endParaRPr kumimoji="1" lang="zh-CN" altLang="en-US" sz="20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000" b="1" i="0" u="none" strike="noStrike" cap="none" normalizeH="0" baseline="0">
                          <a:ln>
                            <a:noFill/>
                          </a:ln>
                          <a:solidFill>
                            <a:srgbClr val="0000FF"/>
                          </a:solidFill>
                          <a:effectLst/>
                          <a:latin typeface="Verdana" panose="020B0604030504040204" pitchFamily="34" charset="0"/>
                          <a:ea typeface="华文中宋" panose="02010600040101010101" pitchFamily="2" charset="-122"/>
                          <a:cs typeface="Times New Roman" panose="02020603050405020304" pitchFamily="18" charset="0"/>
                        </a:rPr>
                        <a:t>指令名称</a:t>
                      </a:r>
                      <a:endParaRPr kumimoji="1" lang="zh-CN" altLang="en-US"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000" b="1" i="0" u="none" strike="noStrike" cap="none" normalizeH="0" baseline="0" dirty="0">
                          <a:ln>
                            <a:noFill/>
                          </a:ln>
                          <a:solidFill>
                            <a:srgbClr val="0000FF"/>
                          </a:solidFill>
                          <a:effectLst/>
                          <a:latin typeface="Verdana" panose="020B0604030504040204" pitchFamily="34" charset="0"/>
                          <a:ea typeface="华文中宋" panose="02010600040101010101" pitchFamily="2" charset="-122"/>
                          <a:cs typeface="Times New Roman" panose="02020603050405020304" pitchFamily="18" charset="0"/>
                        </a:rPr>
                        <a:t>含  义</a:t>
                      </a:r>
                      <a:endParaRPr kumimoji="1" lang="zh-CN" altLang="en-US" sz="20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798609688"/>
                  </a:ext>
                </a:extLst>
              </a:tr>
              <a:tr h="701089">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Add </a:t>
                      </a:r>
                    </a:p>
                    <a:p>
                      <a:pPr marL="469900" marR="0" lvl="0" indent="-46990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R1,R2,R3</a:t>
                      </a: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000" b="1" i="0" u="none" strike="noStrike" cap="none" normalizeH="0" baseline="0">
                          <a:ln>
                            <a:noFill/>
                          </a:ln>
                          <a:solidFill>
                            <a:srgbClr val="000080"/>
                          </a:solidFill>
                          <a:effectLst/>
                          <a:latin typeface="Verdana" panose="020B0604030504040204" pitchFamily="34" charset="0"/>
                          <a:ea typeface="华文中宋" panose="02010600040101010101" pitchFamily="2" charset="-122"/>
                          <a:cs typeface="Times New Roman" panose="02020603050405020304" pitchFamily="18" charset="0"/>
                        </a:rPr>
                        <a:t>加</a:t>
                      </a:r>
                      <a:endParaRPr kumimoji="1" lang="zh-CN" altLang="en-US"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Regs[R1] ← Regs[R2] + Regs[R3]</a:t>
                      </a: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470290698"/>
                  </a:ext>
                </a:extLst>
              </a:tr>
              <a:tr h="701089">
                <a:tc>
                  <a:txBody>
                    <a:bodyPr/>
                    <a:lstStyle>
                      <a:lvl1pPr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ADDI R1,R2,#3</a:t>
                      </a: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000" b="1" i="0" u="none" strike="noStrike" cap="none" normalizeH="0" baseline="0">
                          <a:ln>
                            <a:noFill/>
                          </a:ln>
                          <a:solidFill>
                            <a:srgbClr val="000080"/>
                          </a:solidFill>
                          <a:effectLst/>
                          <a:latin typeface="Verdana" panose="020B0604030504040204" pitchFamily="34" charset="0"/>
                          <a:ea typeface="华文中宋" panose="02010600040101010101" pitchFamily="2" charset="-122"/>
                          <a:cs typeface="Times New Roman" panose="02020603050405020304" pitchFamily="18" charset="0"/>
                        </a:rPr>
                        <a:t>和立即值相加</a:t>
                      </a:r>
                      <a:endParaRPr kumimoji="1" lang="zh-CN" altLang="en-US"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Regs[R1] ← Regs[R2] + 3</a:t>
                      </a: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804934619"/>
                  </a:ext>
                </a:extLst>
              </a:tr>
              <a:tr h="676322">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LHI  R1,#42</a:t>
                      </a: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000" b="1" i="0" u="none" strike="noStrike" cap="none" normalizeH="0" baseline="0">
                          <a:ln>
                            <a:noFill/>
                          </a:ln>
                          <a:solidFill>
                            <a:srgbClr val="000080"/>
                          </a:solidFill>
                          <a:effectLst/>
                          <a:latin typeface="Verdana" panose="020B0604030504040204" pitchFamily="34" charset="0"/>
                          <a:ea typeface="华文中宋" panose="02010600040101010101" pitchFamily="2" charset="-122"/>
                          <a:cs typeface="Times New Roman" panose="02020603050405020304" pitchFamily="18" charset="0"/>
                        </a:rPr>
                        <a:t>载入高位立即值</a:t>
                      </a:r>
                      <a:endParaRPr kumimoji="1" lang="zh-CN" altLang="en-US"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000" b="1" i="0" u="none" strike="noStrike" cap="none" normalizeH="0" baseline="0" dirty="0" err="1">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a:t>
                      </a:r>
                      <a:r>
                        <a:rPr kumimoji="1" lang="en-US" altLang="zh-CN" sz="20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[R1] ← 42 ## </a:t>
                      </a:r>
                      <a:r>
                        <a:rPr kumimoji="1" lang="en-US" altLang="zh-CN" sz="2000" b="1" i="0" u="none" strike="noStrike" cap="none" normalizeH="0" baseline="0" dirty="0">
                          <a:ln>
                            <a:noFill/>
                          </a:ln>
                          <a:solidFill>
                            <a:srgbClr val="FF0000"/>
                          </a:solidFill>
                          <a:effectLst/>
                          <a:latin typeface="Verdana" panose="020B0604030504040204" pitchFamily="34" charset="0"/>
                          <a:ea typeface="华文中宋" panose="02010600040101010101" pitchFamily="2" charset="-122"/>
                          <a:cs typeface="Times New Roman" panose="02020603050405020304" pitchFamily="18" charset="0"/>
                        </a:rPr>
                        <a:t>0</a:t>
                      </a:r>
                      <a:r>
                        <a:rPr kumimoji="1" lang="en-US" altLang="zh-CN" sz="2000" b="1" i="0" u="none" strike="noStrike" cap="none" normalizeH="0" baseline="30000" dirty="0">
                          <a:ln>
                            <a:noFill/>
                          </a:ln>
                          <a:solidFill>
                            <a:srgbClr val="FF0000"/>
                          </a:solidFill>
                          <a:effectLst/>
                          <a:latin typeface="Verdana" panose="020B0604030504040204" pitchFamily="34" charset="0"/>
                          <a:ea typeface="华文中宋" panose="02010600040101010101" pitchFamily="2" charset="-122"/>
                          <a:cs typeface="Times New Roman" panose="02020603050405020304" pitchFamily="18" charset="0"/>
                        </a:rPr>
                        <a:t>16</a:t>
                      </a:r>
                      <a:endParaRPr kumimoji="1" lang="en-US" altLang="zh-CN" sz="2000" b="1" i="0" u="none" strike="noStrike" cap="none" normalizeH="0" baseline="0" dirty="0">
                        <a:ln>
                          <a:noFill/>
                        </a:ln>
                        <a:solidFill>
                          <a:srgbClr val="FF0000"/>
                        </a:solidFill>
                        <a:effectLst/>
                        <a:latin typeface="Verdana" panose="020B0604030504040204" pitchFamily="34" charset="0"/>
                        <a:ea typeface="华文中宋" panose="02010600040101010101" pitchFamily="2" charset="-122"/>
                        <a:cs typeface="Times New Roman" panose="02020603050405020304" pitchFamily="18" charset="0"/>
                      </a:endParaRP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503168335"/>
                  </a:ext>
                </a:extLst>
              </a:tr>
              <a:tr h="701089">
                <a:tc>
                  <a:txBody>
                    <a:bodyPr/>
                    <a:lstStyle>
                      <a:lvl1pPr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SLLI  R1,R2,#5</a:t>
                      </a: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000" b="1" i="0" u="none" strike="noStrike" cap="none" normalizeH="0" baseline="0">
                          <a:ln>
                            <a:noFill/>
                          </a:ln>
                          <a:solidFill>
                            <a:srgbClr val="000080"/>
                          </a:solidFill>
                          <a:effectLst/>
                          <a:latin typeface="Verdana" panose="020B0604030504040204" pitchFamily="34" charset="0"/>
                          <a:ea typeface="华文中宋" panose="02010600040101010101" pitchFamily="2" charset="-122"/>
                          <a:cs typeface="Times New Roman" panose="02020603050405020304" pitchFamily="18" charset="0"/>
                        </a:rPr>
                        <a:t>逻辑左移立即值形式</a:t>
                      </a:r>
                      <a:endParaRPr kumimoji="1" lang="zh-CN" altLang="en-US"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Regs[R1] ← Regs[R2] &lt;&lt;5</a:t>
                      </a: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292620721"/>
                  </a:ext>
                </a:extLst>
              </a:tr>
              <a:tr h="1098626">
                <a:tc>
                  <a:txBody>
                    <a:bodyPr/>
                    <a:lstStyle>
                      <a:lvl1pPr eaLnBrk="0" hangingPunct="0">
                        <a:spcBef>
                          <a:spcPct val="20000"/>
                        </a:spcBef>
                        <a:buClr>
                          <a:srgbClr val="0000CC"/>
                        </a:buClr>
                        <a:buFont typeface="Wingdings" pitchFamily="2" charset="2"/>
                        <a:tabLst>
                          <a:tab pos="441325" algn="l"/>
                        </a:tabLst>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tabLst>
                          <a:tab pos="441325" algn="l"/>
                        </a:tabLst>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tabLst>
                          <a:tab pos="441325" algn="l"/>
                        </a:tabLst>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tabLst>
                          <a:tab pos="441325" algn="l"/>
                        </a:tabLst>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tabLst>
                          <a:tab pos="441325" algn="l"/>
                        </a:tabLst>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tabLst>
                          <a:tab pos="441325" algn="l"/>
                        </a:tabLst>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tabLst>
                          <a:tab pos="441325" algn="l"/>
                        </a:tabLst>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tabLst>
                          <a:tab pos="441325" algn="l"/>
                        </a:tabLst>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tabLst>
                          <a:tab pos="441325" algn="l"/>
                        </a:tabLst>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CC"/>
                        </a:buClr>
                        <a:buSzTx/>
                        <a:buFontTx/>
                        <a:buNone/>
                        <a:tabLst>
                          <a:tab pos="441325" algn="l"/>
                        </a:tabLst>
                      </a:pPr>
                      <a:r>
                        <a:rPr kumimoji="1" lang="en-US" altLang="zh-CN" sz="20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SLT  R1,R2,R3</a:t>
                      </a: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000" b="1" i="0" u="none" strike="noStrike" cap="none" normalizeH="0" baseline="0">
                          <a:ln>
                            <a:noFill/>
                          </a:ln>
                          <a:solidFill>
                            <a:srgbClr val="000080"/>
                          </a:solidFill>
                          <a:effectLst/>
                          <a:latin typeface="Verdana" panose="020B0604030504040204" pitchFamily="34" charset="0"/>
                          <a:ea typeface="华文中宋" panose="02010600040101010101" pitchFamily="2" charset="-122"/>
                          <a:cs typeface="Times New Roman" panose="02020603050405020304" pitchFamily="18" charset="0"/>
                        </a:rPr>
                        <a:t>设置小于</a:t>
                      </a:r>
                      <a:endParaRPr kumimoji="1" lang="zh-CN" altLang="en-US"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0"/>
                        </a:spcBef>
                        <a:spcAft>
                          <a:spcPct val="0"/>
                        </a:spcAft>
                        <a:buClr>
                          <a:srgbClr val="0000CC"/>
                        </a:buClr>
                        <a:buSzTx/>
                        <a:buFontTx/>
                        <a:buNone/>
                        <a:tabLst/>
                      </a:pPr>
                      <a:r>
                        <a:rPr kumimoji="1" lang="en-US" altLang="zh-CN" sz="20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if  (</a:t>
                      </a:r>
                      <a:r>
                        <a:rPr kumimoji="1" lang="en-US" altLang="zh-CN" sz="2000" b="1" i="0" u="none" strike="noStrike" cap="none" normalizeH="0" baseline="0" dirty="0" err="1">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a:t>
                      </a:r>
                      <a:r>
                        <a:rPr kumimoji="1" lang="en-US" altLang="zh-CN" sz="20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[R2] &lt;</a:t>
                      </a:r>
                      <a:r>
                        <a:rPr kumimoji="1" lang="en-US" altLang="zh-CN" sz="2000" b="1" i="0" u="none" strike="noStrike" cap="none" normalizeH="0" baseline="0" dirty="0" err="1">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a:t>
                      </a:r>
                      <a:r>
                        <a:rPr kumimoji="1" lang="en-US" altLang="zh-CN" sz="20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[R3])</a:t>
                      </a:r>
                    </a:p>
                    <a:p>
                      <a:pPr marL="469900" marR="0" lvl="0" indent="-469900" algn="l" defTabSz="914400" rtl="0" eaLnBrk="0" fontAlgn="base" latinLnBrk="0" hangingPunct="0">
                        <a:lnSpc>
                          <a:spcPct val="100000"/>
                        </a:lnSpc>
                        <a:spcBef>
                          <a:spcPct val="0"/>
                        </a:spcBef>
                        <a:spcAft>
                          <a:spcPct val="0"/>
                        </a:spcAft>
                        <a:buClrTx/>
                        <a:buSzTx/>
                        <a:buFont typeface="Wingdings" pitchFamily="2" charset="2"/>
                        <a:buNone/>
                        <a:tabLst/>
                      </a:pPr>
                      <a:r>
                        <a:rPr kumimoji="1" lang="en-US" altLang="zh-CN" sz="20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   </a:t>
                      </a:r>
                      <a:r>
                        <a:rPr kumimoji="1" lang="en-US" altLang="zh-CN" sz="2000" b="1" i="0" u="none" strike="noStrike" cap="none" normalizeH="0" baseline="0" dirty="0" err="1">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a:t>
                      </a:r>
                      <a:r>
                        <a:rPr kumimoji="1" lang="en-US" altLang="zh-CN" sz="20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[R1] ← 1  else    </a:t>
                      </a:r>
                    </a:p>
                    <a:p>
                      <a:pPr marL="469900" marR="0" lvl="0" indent="-469900" algn="l" defTabSz="914400" rtl="0" eaLnBrk="0" fontAlgn="base" latinLnBrk="0" hangingPunct="0">
                        <a:lnSpc>
                          <a:spcPct val="100000"/>
                        </a:lnSpc>
                        <a:spcBef>
                          <a:spcPct val="0"/>
                        </a:spcBef>
                        <a:spcAft>
                          <a:spcPct val="0"/>
                        </a:spcAft>
                        <a:buClrTx/>
                        <a:buSzTx/>
                        <a:buFont typeface="Wingdings" pitchFamily="2" charset="2"/>
                        <a:buNone/>
                        <a:tabLst/>
                      </a:pPr>
                      <a:r>
                        <a:rPr kumimoji="1" lang="en-US" altLang="zh-CN" sz="20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   </a:t>
                      </a:r>
                      <a:r>
                        <a:rPr kumimoji="1" lang="en-US" altLang="zh-CN" sz="2000" b="1" i="0" u="none" strike="noStrike" cap="none" normalizeH="0" baseline="0" dirty="0" err="1">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a:t>
                      </a:r>
                      <a:r>
                        <a:rPr kumimoji="1" lang="en-US" altLang="zh-CN" sz="20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[R1] ← 0</a:t>
                      </a:r>
                    </a:p>
                  </a:txBody>
                  <a:tcPr marT="45723" marB="45723"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64425368"/>
                  </a:ext>
                </a:extLst>
              </a:tr>
            </a:tbl>
          </a:graphicData>
        </a:graphic>
      </p:graphicFrame>
    </p:spTree>
    <p:extLst>
      <p:ext uri="{BB962C8B-B14F-4D97-AF65-F5344CB8AC3E}">
        <p14:creationId xmlns:p14="http://schemas.microsoft.com/office/powerpoint/2010/main" val="4233337900"/>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42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List of the instructions in DLX</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10" name="Group 51"/>
          <p:cNvGraphicFramePr>
            <a:graphicFrameLocks noGrp="1"/>
          </p:cNvGraphicFramePr>
          <p:nvPr>
            <p:extLst>
              <p:ext uri="{D42A27DB-BD31-4B8C-83A1-F6EECF244321}">
                <p14:modId xmlns:p14="http://schemas.microsoft.com/office/powerpoint/2010/main" val="2092443504"/>
              </p:ext>
            </p:extLst>
          </p:nvPr>
        </p:nvGraphicFramePr>
        <p:xfrm>
          <a:off x="683568" y="1772816"/>
          <a:ext cx="7885223" cy="4248472"/>
        </p:xfrm>
        <a:graphic>
          <a:graphicData uri="http://schemas.openxmlformats.org/drawingml/2006/table">
            <a:tbl>
              <a:tblPr/>
              <a:tblGrid>
                <a:gridCol w="2169570">
                  <a:extLst>
                    <a:ext uri="{9D8B030D-6E8A-4147-A177-3AD203B41FA5}">
                      <a16:colId xmlns:a16="http://schemas.microsoft.com/office/drawing/2014/main" val="20000"/>
                    </a:ext>
                  </a:extLst>
                </a:gridCol>
                <a:gridCol w="5715653">
                  <a:extLst>
                    <a:ext uri="{9D8B030D-6E8A-4147-A177-3AD203B41FA5}">
                      <a16:colId xmlns:a16="http://schemas.microsoft.com/office/drawing/2014/main" val="20001"/>
                    </a:ext>
                  </a:extLst>
                </a:gridCol>
              </a:tblGrid>
              <a:tr h="61344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accent2"/>
                          </a:solidFill>
                          <a:effectLst/>
                          <a:latin typeface="Times New Roman" panose="02020603050405020304" pitchFamily="18" charset="0"/>
                          <a:ea typeface="宋体" pitchFamily="2" charset="-122"/>
                          <a:cs typeface="Times New Roman" panose="02020603050405020304" pitchFamily="18" charset="0"/>
                        </a:rPr>
                        <a:t>Control</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Conditional branches and jump; PC-relative or through register</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344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BEQZ, BNEZ</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Branch GPR equal/not equal to zero; 16-bit offset from PC</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344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BFPT, BFPF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Test comparison bit in the FP status register and branch; 16-bit offset from PC</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344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J, JR</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Jumps; 26-bit offset from PC(J) or target in register(JR)</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344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JAL, JALR</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Jump and link; save PC+4 to R31, target is PC-relative(JAL) or a register(JALR)</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7790">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TRAP</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Transfer to operating system at a vectored address</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1344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RFE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Return to user code from an exception; restore user code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5943483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42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List of the instructions in DLX</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8" name="Group 254">
            <a:extLst>
              <a:ext uri="{FF2B5EF4-FFF2-40B4-BE49-F238E27FC236}">
                <a16:creationId xmlns:a16="http://schemas.microsoft.com/office/drawing/2014/main" id="{2235E880-9A16-9343-A8A9-95E9791906DA}"/>
              </a:ext>
            </a:extLst>
          </p:cNvPr>
          <p:cNvGraphicFramePr>
            <a:graphicFrameLocks noGrp="1"/>
          </p:cNvGraphicFramePr>
          <p:nvPr>
            <p:ph sz="half" idx="1"/>
            <p:extLst>
              <p:ext uri="{D42A27DB-BD31-4B8C-83A1-F6EECF244321}">
                <p14:modId xmlns:p14="http://schemas.microsoft.com/office/powerpoint/2010/main" val="542236510"/>
              </p:ext>
            </p:extLst>
          </p:nvPr>
        </p:nvGraphicFramePr>
        <p:xfrm>
          <a:off x="461957" y="1479649"/>
          <a:ext cx="8318512" cy="3749040"/>
        </p:xfrm>
        <a:graphic>
          <a:graphicData uri="http://schemas.openxmlformats.org/drawingml/2006/table">
            <a:tbl>
              <a:tblPr/>
              <a:tblGrid>
                <a:gridCol w="1737357">
                  <a:extLst>
                    <a:ext uri="{9D8B030D-6E8A-4147-A177-3AD203B41FA5}">
                      <a16:colId xmlns:a16="http://schemas.microsoft.com/office/drawing/2014/main" val="2377740852"/>
                    </a:ext>
                  </a:extLst>
                </a:gridCol>
                <a:gridCol w="1557782">
                  <a:extLst>
                    <a:ext uri="{9D8B030D-6E8A-4147-A177-3AD203B41FA5}">
                      <a16:colId xmlns:a16="http://schemas.microsoft.com/office/drawing/2014/main" val="1232366546"/>
                    </a:ext>
                  </a:extLst>
                </a:gridCol>
                <a:gridCol w="5023373">
                  <a:extLst>
                    <a:ext uri="{9D8B030D-6E8A-4147-A177-3AD203B41FA5}">
                      <a16:colId xmlns:a16="http://schemas.microsoft.com/office/drawing/2014/main" val="610186871"/>
                    </a:ext>
                  </a:extLst>
                </a:gridCol>
              </a:tblGrid>
              <a:tr h="388300">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50000"/>
                        </a:spcBef>
                        <a:spcAft>
                          <a:spcPct val="0"/>
                        </a:spcAft>
                        <a:buClr>
                          <a:srgbClr val="0000CC"/>
                        </a:buClr>
                        <a:buSzTx/>
                        <a:buFontTx/>
                        <a:buNone/>
                        <a:tabLst/>
                      </a:pPr>
                      <a:r>
                        <a:rPr kumimoji="1" lang="zh-CN" altLang="en-US" sz="2000" b="1" i="0" u="none" strike="noStrike" cap="none" normalizeH="0" baseline="0">
                          <a:ln>
                            <a:noFill/>
                          </a:ln>
                          <a:solidFill>
                            <a:srgbClr val="0000FF"/>
                          </a:solidFill>
                          <a:effectLst/>
                          <a:latin typeface="Verdana" panose="020B0604030504040204" pitchFamily="34" charset="0"/>
                          <a:ea typeface="华文中宋" panose="02010600040101010101" pitchFamily="2" charset="-122"/>
                          <a:cs typeface="Times New Roman" panose="02020603050405020304" pitchFamily="18" charset="0"/>
                        </a:rPr>
                        <a:t>指令实例</a:t>
                      </a:r>
                      <a:endParaRPr kumimoji="1" lang="zh-CN" altLang="en-US"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50000"/>
                        </a:spcBef>
                        <a:spcAft>
                          <a:spcPct val="0"/>
                        </a:spcAft>
                        <a:buClr>
                          <a:srgbClr val="0000CC"/>
                        </a:buClr>
                        <a:buSzTx/>
                        <a:buFontTx/>
                        <a:buNone/>
                        <a:tabLst/>
                      </a:pPr>
                      <a:r>
                        <a:rPr kumimoji="1" lang="zh-CN" altLang="en-US" sz="2000" b="1" i="0" u="none" strike="noStrike" cap="none" normalizeH="0" baseline="0">
                          <a:ln>
                            <a:noFill/>
                          </a:ln>
                          <a:solidFill>
                            <a:srgbClr val="0000FF"/>
                          </a:solidFill>
                          <a:effectLst/>
                          <a:latin typeface="Verdana" panose="020B0604030504040204" pitchFamily="34" charset="0"/>
                          <a:ea typeface="华文中宋" panose="02010600040101010101" pitchFamily="2" charset="-122"/>
                          <a:cs typeface="Times New Roman" panose="02020603050405020304" pitchFamily="18" charset="0"/>
                        </a:rPr>
                        <a:t>指令名称</a:t>
                      </a:r>
                      <a:endParaRPr kumimoji="1" lang="zh-CN" altLang="en-US"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ctr" defTabSz="914400" rtl="0" eaLnBrk="1" fontAlgn="base" latinLnBrk="0" hangingPunct="1">
                        <a:lnSpc>
                          <a:spcPct val="100000"/>
                        </a:lnSpc>
                        <a:spcBef>
                          <a:spcPct val="50000"/>
                        </a:spcBef>
                        <a:spcAft>
                          <a:spcPct val="0"/>
                        </a:spcAft>
                        <a:buClr>
                          <a:srgbClr val="0000CC"/>
                        </a:buClr>
                        <a:buSzTx/>
                        <a:buFontTx/>
                        <a:buNone/>
                        <a:tabLst/>
                      </a:pPr>
                      <a:r>
                        <a:rPr kumimoji="1" lang="zh-CN" altLang="en-US" sz="2000" b="1" i="0" u="none" strike="noStrike" cap="none" normalizeH="0" baseline="0">
                          <a:ln>
                            <a:noFill/>
                          </a:ln>
                          <a:solidFill>
                            <a:srgbClr val="0000FF"/>
                          </a:solidFill>
                          <a:effectLst/>
                          <a:latin typeface="Verdana" panose="020B0604030504040204" pitchFamily="34" charset="0"/>
                          <a:ea typeface="华文中宋" panose="02010600040101010101" pitchFamily="2" charset="-122"/>
                          <a:cs typeface="Times New Roman" panose="02020603050405020304" pitchFamily="18" charset="0"/>
                        </a:rPr>
                        <a:t>含义</a:t>
                      </a:r>
                      <a:endParaRPr kumimoji="1" lang="zh-CN" altLang="en-US" sz="20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13135051"/>
                  </a:ext>
                </a:extLst>
              </a:tr>
              <a:tr h="310640">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J       name</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zh-CN" altLang="en-US"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跳转</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PC ←name</a:t>
                      </a:r>
                      <a:r>
                        <a:rPr kumimoji="1" lang="zh-CN" altLang="en-US"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a:t>
                      </a:r>
                      <a:r>
                        <a:rPr kumimoji="1" lang="en-US" altLang="zh-CN"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PC+4; -2</a:t>
                      </a:r>
                      <a:r>
                        <a:rPr kumimoji="1" lang="en-US" altLang="zh-CN" sz="1600" b="1" i="0" u="none" strike="noStrike" cap="none" normalizeH="0" baseline="3000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25</a:t>
                      </a:r>
                      <a:r>
                        <a:rPr kumimoji="1" lang="en-US" altLang="zh-CN"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≤name ≤2</a:t>
                      </a:r>
                      <a:r>
                        <a:rPr kumimoji="1" lang="en-US" altLang="zh-CN" sz="1600" b="1" i="0" u="none" strike="noStrike" cap="none" normalizeH="0" baseline="3000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25</a:t>
                      </a:r>
                      <a:endParaRPr kumimoji="1" lang="en-US" altLang="zh-CN"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866590371"/>
                  </a:ext>
                </a:extLst>
              </a:tr>
              <a:tr h="660109">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JAL    name</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zh-CN" altLang="en-US"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跳转并链接</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tc>
                  <a:txBody>
                    <a:bodyPr/>
                    <a:lstStyle>
                      <a:lvl1pPr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Regs[R31] ← PC+4; </a:t>
                      </a:r>
                    </a:p>
                    <a:p>
                      <a:pPr marL="0" marR="0" lvl="0" indent="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PC ←name +PC+4;-2</a:t>
                      </a:r>
                      <a:r>
                        <a:rPr kumimoji="1" lang="en-US" altLang="zh-CN" sz="1600" b="1" i="0" u="none" strike="noStrike" cap="none" normalizeH="0" baseline="3000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25</a:t>
                      </a:r>
                      <a:r>
                        <a:rPr kumimoji="1" lang="en-US" altLang="zh-CN"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≤name ≤2</a:t>
                      </a:r>
                      <a:r>
                        <a:rPr kumimoji="1" lang="en-US" altLang="zh-CN" sz="1600" b="1" i="0" u="none" strike="noStrike" cap="none" normalizeH="0" baseline="3000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25</a:t>
                      </a:r>
                      <a:endParaRPr kumimoji="1" lang="en-US" altLang="zh-CN"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728328990"/>
                  </a:ext>
                </a:extLst>
              </a:tr>
              <a:tr h="310640">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JR     R3</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zh-CN" altLang="en-US"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寄存器型跳转</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tc>
                  <a:txBody>
                    <a:bodyPr/>
                    <a:lstStyle>
                      <a:lvl1pPr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PC ← </a:t>
                      </a:r>
                      <a:r>
                        <a:rPr kumimoji="1" lang="en-US" altLang="zh-CN" sz="1600" b="1" i="0" u="none" strike="noStrike" cap="none" normalizeH="0" baseline="0" dirty="0" err="1">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a:t>
                      </a: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[R3];</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extLst>
                  <a:ext uri="{0D108BD9-81ED-4DB2-BD59-A6C34878D82A}">
                    <a16:rowId xmlns:a16="http://schemas.microsoft.com/office/drawing/2014/main" val="3974367184"/>
                  </a:ext>
                </a:extLst>
              </a:tr>
              <a:tr h="543620">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JALR  R2</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zh-CN" altLang="en-US"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寄存器型跳转并链接</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err="1">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a:t>
                      </a: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[R31]←PC+4; PC← </a:t>
                      </a:r>
                      <a:r>
                        <a:rPr kumimoji="1" lang="en-US" altLang="zh-CN" sz="1600" b="1" i="0" u="none" strike="noStrike" cap="none" normalizeH="0" baseline="0" dirty="0" err="1">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a:t>
                      </a: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[R2];</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extLst>
                  <a:ext uri="{0D108BD9-81ED-4DB2-BD59-A6C34878D82A}">
                    <a16:rowId xmlns:a16="http://schemas.microsoft.com/office/drawing/2014/main" val="2528496914"/>
                  </a:ext>
                </a:extLst>
              </a:tr>
              <a:tr h="660109">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BEQZ  </a:t>
                      </a:r>
                    </a:p>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R4 , name</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a:t>
                      </a:r>
                      <a:r>
                        <a:rPr kumimoji="1" lang="zh-CN" altLang="en-US"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等于</a:t>
                      </a:r>
                      <a:r>
                        <a:rPr kumimoji="1" lang="en-US" altLang="zh-CN"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0</a:t>
                      </a:r>
                      <a:r>
                        <a:rPr kumimoji="1" lang="en-US" altLang="zh-CN" sz="16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a:t>
                      </a:r>
                      <a:r>
                        <a:rPr kumimoji="1" lang="zh-CN" altLang="en-US"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分支</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tc>
                  <a:txBody>
                    <a:bodyPr/>
                    <a:lstStyle>
                      <a:lvl1pPr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if  (</a:t>
                      </a:r>
                      <a:r>
                        <a:rPr kumimoji="1" lang="en-US" altLang="zh-CN" sz="1600" b="1" i="0" u="none" strike="noStrike" cap="none" normalizeH="0" baseline="0" dirty="0" err="1">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a:t>
                      </a: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[R4]==0)  </a:t>
                      </a:r>
                    </a:p>
                    <a:p>
                      <a:pPr marL="0" marR="0" lvl="0" indent="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PC ← name+ PC+4;-2</a:t>
                      </a:r>
                      <a:r>
                        <a:rPr kumimoji="1" lang="en-US" altLang="zh-CN" sz="1600" b="1" i="0" u="none" strike="noStrike" cap="none" normalizeH="0" baseline="3000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15</a:t>
                      </a: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≤name ≤2</a:t>
                      </a:r>
                      <a:r>
                        <a:rPr kumimoji="1" lang="en-US" altLang="zh-CN" sz="1600" b="1" i="0" u="none" strike="noStrike" cap="none" normalizeH="0" baseline="3000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15</a:t>
                      </a:r>
                      <a:endPar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endParaRP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extLst>
                  <a:ext uri="{0D108BD9-81ED-4DB2-BD59-A6C34878D82A}">
                    <a16:rowId xmlns:a16="http://schemas.microsoft.com/office/drawing/2014/main" val="3235967092"/>
                  </a:ext>
                </a:extLst>
              </a:tr>
              <a:tr h="660109">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BNEZ  </a:t>
                      </a:r>
                    </a:p>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R4 , name</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tc>
                  <a:txBody>
                    <a:bodyPr/>
                    <a:lstStyle>
                      <a:lvl1pPr marL="469900" indent="-469900"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469900" marR="0" lvl="0" indent="-46990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a:t>
                      </a:r>
                      <a:r>
                        <a:rPr kumimoji="1" lang="zh-CN" altLang="en-US"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不等于</a:t>
                      </a: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0</a:t>
                      </a:r>
                      <a:r>
                        <a:rPr kumimoji="1" lang="en-US" altLang="zh-CN" sz="16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a:t>
                      </a:r>
                      <a:r>
                        <a:rPr kumimoji="1" lang="zh-CN" altLang="en-US"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分支</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tc>
                  <a:txBody>
                    <a:bodyPr/>
                    <a:lstStyle>
                      <a:lvl1pPr eaLnBrk="0" hangingPunct="0">
                        <a:spcBef>
                          <a:spcPct val="20000"/>
                        </a:spcBef>
                        <a:buClr>
                          <a:srgbClr val="0000CC"/>
                        </a:buClr>
                        <a:buFont typeface="Wingdings" pitchFamily="2" charset="2"/>
                        <a:defRPr sz="2600" b="1">
                          <a:solidFill>
                            <a:schemeClr val="tx1"/>
                          </a:solidFill>
                          <a:latin typeface="Verdana" panose="020B0604030504040204" pitchFamily="34" charset="0"/>
                          <a:ea typeface="华文中宋" panose="02010600040101010101" pitchFamily="2" charset="-122"/>
                        </a:defRPr>
                      </a:lvl1pPr>
                      <a:lvl2pPr marL="742950" indent="-285750" eaLnBrk="0" hangingPunct="0">
                        <a:spcBef>
                          <a:spcPct val="20000"/>
                        </a:spcBef>
                        <a:buClr>
                          <a:srgbClr val="0000CC"/>
                        </a:buClr>
                        <a:buFont typeface="Wingdings" pitchFamily="2" charset="2"/>
                        <a:defRPr sz="2200" b="1">
                          <a:solidFill>
                            <a:schemeClr val="tx1"/>
                          </a:solidFill>
                          <a:latin typeface="Verdana" panose="020B0604030504040204" pitchFamily="34" charset="0"/>
                          <a:ea typeface="华文中宋" panose="02010600040101010101" pitchFamily="2" charset="-122"/>
                        </a:defRPr>
                      </a:lvl2pPr>
                      <a:lvl3pPr marL="1143000" indent="-228600" eaLnBrk="0" hangingPunct="0">
                        <a:spcBef>
                          <a:spcPct val="20000"/>
                        </a:spcBef>
                        <a:buClr>
                          <a:srgbClr val="0000CC"/>
                        </a:buClr>
                        <a:buFont typeface="Wingdings" pitchFamily="2" charset="2"/>
                        <a:defRPr sz="2100" b="1">
                          <a:solidFill>
                            <a:schemeClr val="tx1"/>
                          </a:solidFill>
                          <a:latin typeface="Verdana" panose="020B0604030504040204" pitchFamily="34" charset="0"/>
                          <a:ea typeface="华文中宋" panose="02010600040101010101" pitchFamily="2" charset="-122"/>
                        </a:defRPr>
                      </a:lvl3pPr>
                      <a:lvl4pPr marL="1600200" indent="-228600" eaLnBrk="0" hangingPunct="0">
                        <a:spcBef>
                          <a:spcPct val="20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4pPr>
                      <a:lvl5pPr marL="2057400" indent="-228600" eaLnBrk="0" hangingPunct="0">
                        <a:spcBef>
                          <a:spcPct val="25000"/>
                        </a:spcBef>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defRPr b="1">
                          <a:solidFill>
                            <a:schemeClr val="tx1"/>
                          </a:solidFill>
                          <a:latin typeface="Verdana" panose="020B0604030504040204" pitchFamily="34" charset="0"/>
                          <a:ea typeface="华文中宋" panose="02010600040101010101" pitchFamily="2" charset="-122"/>
                        </a:defRPr>
                      </a:lvl9pPr>
                    </a:lstStyle>
                    <a:p>
                      <a:pPr marL="0" marR="0" lvl="0" indent="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if  (</a:t>
                      </a:r>
                      <a:r>
                        <a:rPr kumimoji="1" lang="en-US" altLang="zh-CN" sz="1600" b="1" i="0" u="none" strike="noStrike" cap="none" normalizeH="0" baseline="0" dirty="0" err="1">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Regs</a:t>
                      </a: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[R4]!=0) </a:t>
                      </a:r>
                    </a:p>
                    <a:p>
                      <a:pPr marL="0" marR="0" lvl="0" indent="0" algn="l" defTabSz="914400" rtl="0" eaLnBrk="1" fontAlgn="base" latinLnBrk="0" hangingPunct="1">
                        <a:lnSpc>
                          <a:spcPct val="100000"/>
                        </a:lnSpc>
                        <a:spcBef>
                          <a:spcPct val="50000"/>
                        </a:spcBef>
                        <a:spcAft>
                          <a:spcPct val="0"/>
                        </a:spcAft>
                        <a:buClr>
                          <a:srgbClr val="0000CC"/>
                        </a:buClr>
                        <a:buSzTx/>
                        <a:buFontTx/>
                        <a:buNone/>
                        <a:tabLst/>
                      </a:pP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PC ← name+ PC+4;-2</a:t>
                      </a:r>
                      <a:r>
                        <a:rPr kumimoji="1" lang="en-US" altLang="zh-CN" sz="1600" b="1" i="0" u="none" strike="noStrike" cap="none" normalizeH="0" baseline="3000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15</a:t>
                      </a:r>
                      <a:r>
                        <a:rPr kumimoji="1" lang="en-US" altLang="zh-CN" sz="1600" b="1" i="0" u="none" strike="noStrike" cap="none" normalizeH="0" baseline="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≤name ≤2</a:t>
                      </a:r>
                      <a:r>
                        <a:rPr kumimoji="1" lang="en-US" altLang="zh-CN" sz="1600" b="1" i="0" u="none" strike="noStrike" cap="none" normalizeH="0" baseline="30000" dirty="0">
                          <a:ln>
                            <a:noFill/>
                          </a:ln>
                          <a:solidFill>
                            <a:schemeClr val="tx1"/>
                          </a:solidFill>
                          <a:effectLst/>
                          <a:latin typeface="Verdana" panose="020B0604030504040204" pitchFamily="34" charset="0"/>
                          <a:ea typeface="华文中宋" panose="02010600040101010101" pitchFamily="2" charset="-122"/>
                          <a:cs typeface="Times New Roman" panose="02020603050405020304" pitchFamily="18" charset="0"/>
                        </a:rPr>
                        <a:t>15</a:t>
                      </a:r>
                    </a:p>
                  </a:txBody>
                  <a:tcPr horzOverflow="overflow">
                    <a:lnL w="12700" cap="flat" cmpd="sng" algn="ctr">
                      <a:solidFill>
                        <a:srgbClr val="008000"/>
                      </a:solidFill>
                      <a:prstDash val="solid"/>
                      <a:round/>
                      <a:headEnd type="none" w="sm" len="sm"/>
                      <a:tailEnd type="none" w="sm" len="sm"/>
                    </a:lnL>
                    <a:lnR w="12700" cap="flat" cmpd="sng" algn="ctr">
                      <a:solidFill>
                        <a:srgbClr val="008000"/>
                      </a:solidFill>
                      <a:prstDash val="solid"/>
                      <a:round/>
                      <a:headEnd type="none" w="sm" len="sm"/>
                      <a:tailEnd type="none" w="sm" len="sm"/>
                    </a:lnR>
                    <a:lnT w="12700" cap="flat" cmpd="sng" algn="ctr">
                      <a:solidFill>
                        <a:srgbClr val="008000"/>
                      </a:solidFill>
                      <a:prstDash val="solid"/>
                      <a:round/>
                      <a:headEnd type="none" w="sm" len="sm"/>
                      <a:tailEnd type="none" w="sm" len="sm"/>
                    </a:lnT>
                    <a:lnB w="12700" cap="flat" cmpd="sng" algn="ctr">
                      <a:solidFill>
                        <a:srgbClr val="008000"/>
                      </a:solidFill>
                      <a:prstDash val="solid"/>
                      <a:round/>
                      <a:headEnd type="none" w="sm" len="sm"/>
                      <a:tailEnd type="none" w="sm" len="sm"/>
                    </a:lnB>
                    <a:lnTlToBr>
                      <a:noFill/>
                    </a:lnTlToBr>
                    <a:lnBlToTr>
                      <a:noFill/>
                    </a:lnBlToTr>
                    <a:solidFill>
                      <a:srgbClr val="FFFF00"/>
                    </a:solidFill>
                  </a:tcPr>
                </a:tc>
                <a:extLst>
                  <a:ext uri="{0D108BD9-81ED-4DB2-BD59-A6C34878D82A}">
                    <a16:rowId xmlns:a16="http://schemas.microsoft.com/office/drawing/2014/main" val="2150796923"/>
                  </a:ext>
                </a:extLst>
              </a:tr>
            </a:tbl>
          </a:graphicData>
        </a:graphic>
      </p:graphicFrame>
      <p:graphicFrame>
        <p:nvGraphicFramePr>
          <p:cNvPr id="12" name="表格 11">
            <a:extLst>
              <a:ext uri="{FF2B5EF4-FFF2-40B4-BE49-F238E27FC236}">
                <a16:creationId xmlns:a16="http://schemas.microsoft.com/office/drawing/2014/main" id="{8F47196E-267F-A64F-ACDA-D259ABC9962B}"/>
              </a:ext>
            </a:extLst>
          </p:cNvPr>
          <p:cNvGraphicFramePr>
            <a:graphicFrameLocks noGrp="1"/>
          </p:cNvGraphicFramePr>
          <p:nvPr>
            <p:extLst>
              <p:ext uri="{D42A27DB-BD31-4B8C-83A1-F6EECF244321}">
                <p14:modId xmlns:p14="http://schemas.microsoft.com/office/powerpoint/2010/main" val="2146963902"/>
              </p:ext>
            </p:extLst>
          </p:nvPr>
        </p:nvGraphicFramePr>
        <p:xfrm>
          <a:off x="1285182" y="5362416"/>
          <a:ext cx="6812260" cy="370840"/>
        </p:xfrm>
        <a:graphic>
          <a:graphicData uri="http://schemas.openxmlformats.org/drawingml/2006/table">
            <a:tbl>
              <a:tblPr firstRow="1" bandRow="1">
                <a:tableStyleId>{5C22544A-7EE6-4342-B048-85BDC9FD1C3A}</a:tableStyleId>
              </a:tblPr>
              <a:tblGrid>
                <a:gridCol w="1703065">
                  <a:extLst>
                    <a:ext uri="{9D8B030D-6E8A-4147-A177-3AD203B41FA5}">
                      <a16:colId xmlns:a16="http://schemas.microsoft.com/office/drawing/2014/main" val="638922774"/>
                    </a:ext>
                  </a:extLst>
                </a:gridCol>
                <a:gridCol w="1508795">
                  <a:extLst>
                    <a:ext uri="{9D8B030D-6E8A-4147-A177-3AD203B41FA5}">
                      <a16:colId xmlns:a16="http://schemas.microsoft.com/office/drawing/2014/main" val="2597518878"/>
                    </a:ext>
                  </a:extLst>
                </a:gridCol>
                <a:gridCol w="1512168">
                  <a:extLst>
                    <a:ext uri="{9D8B030D-6E8A-4147-A177-3AD203B41FA5}">
                      <a16:colId xmlns:a16="http://schemas.microsoft.com/office/drawing/2014/main" val="2141421278"/>
                    </a:ext>
                  </a:extLst>
                </a:gridCol>
                <a:gridCol w="2088232">
                  <a:extLst>
                    <a:ext uri="{9D8B030D-6E8A-4147-A177-3AD203B41FA5}">
                      <a16:colId xmlns:a16="http://schemas.microsoft.com/office/drawing/2014/main" val="1544171323"/>
                    </a:ext>
                  </a:extLst>
                </a:gridCol>
              </a:tblGrid>
              <a:tr h="370840">
                <a:tc>
                  <a:txBody>
                    <a:bodyPr/>
                    <a:lstStyle/>
                    <a:p>
                      <a:r>
                        <a:rPr lang="en-US" altLang="zh-CN" sz="1800" dirty="0">
                          <a:solidFill>
                            <a:schemeClr val="tx1"/>
                          </a:solidFill>
                        </a:rPr>
                        <a:t>Opcode (6)</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a:solidFill>
                            <a:schemeClr val="tx1"/>
                          </a:solidFill>
                        </a:rPr>
                        <a:t>Rs1</a:t>
                      </a:r>
                      <a:r>
                        <a:rPr lang="en-US" altLang="zh-CN" sz="1800" baseline="0" dirty="0">
                          <a:solidFill>
                            <a:schemeClr val="tx1"/>
                          </a:solidFill>
                        </a:rPr>
                        <a:t> (5)</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a:solidFill>
                            <a:schemeClr val="tx1"/>
                          </a:solidFill>
                        </a:rPr>
                        <a:t>Rd (5)</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a:solidFill>
                            <a:schemeClr val="tx1"/>
                          </a:solidFill>
                        </a:rPr>
                        <a:t>Immediate (16)</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8887957"/>
                  </a:ext>
                </a:extLst>
              </a:tr>
            </a:tbl>
          </a:graphicData>
        </a:graphic>
      </p:graphicFrame>
      <p:graphicFrame>
        <p:nvGraphicFramePr>
          <p:cNvPr id="13" name="表格 12">
            <a:extLst>
              <a:ext uri="{FF2B5EF4-FFF2-40B4-BE49-F238E27FC236}">
                <a16:creationId xmlns:a16="http://schemas.microsoft.com/office/drawing/2014/main" id="{E463D1BD-65A0-9747-BC08-AD98F7745C10}"/>
              </a:ext>
            </a:extLst>
          </p:cNvPr>
          <p:cNvGraphicFramePr>
            <a:graphicFrameLocks noGrp="1"/>
          </p:cNvGraphicFramePr>
          <p:nvPr>
            <p:extLst>
              <p:ext uri="{D42A27DB-BD31-4B8C-83A1-F6EECF244321}">
                <p14:modId xmlns:p14="http://schemas.microsoft.com/office/powerpoint/2010/main" val="460754197"/>
              </p:ext>
            </p:extLst>
          </p:nvPr>
        </p:nvGraphicFramePr>
        <p:xfrm>
          <a:off x="1285182" y="5877272"/>
          <a:ext cx="6882359" cy="370840"/>
        </p:xfrm>
        <a:graphic>
          <a:graphicData uri="http://schemas.openxmlformats.org/drawingml/2006/table">
            <a:tbl>
              <a:tblPr firstRow="1" bandRow="1">
                <a:tableStyleId>{5C22544A-7EE6-4342-B048-85BDC9FD1C3A}</a:tableStyleId>
              </a:tblPr>
              <a:tblGrid>
                <a:gridCol w="1720590">
                  <a:extLst>
                    <a:ext uri="{9D8B030D-6E8A-4147-A177-3AD203B41FA5}">
                      <a16:colId xmlns:a16="http://schemas.microsoft.com/office/drawing/2014/main" val="638922774"/>
                    </a:ext>
                  </a:extLst>
                </a:gridCol>
                <a:gridCol w="1231396">
                  <a:extLst>
                    <a:ext uri="{9D8B030D-6E8A-4147-A177-3AD203B41FA5}">
                      <a16:colId xmlns:a16="http://schemas.microsoft.com/office/drawing/2014/main" val="2597518878"/>
                    </a:ext>
                  </a:extLst>
                </a:gridCol>
                <a:gridCol w="1266077">
                  <a:extLst>
                    <a:ext uri="{9D8B030D-6E8A-4147-A177-3AD203B41FA5}">
                      <a16:colId xmlns:a16="http://schemas.microsoft.com/office/drawing/2014/main" val="2141421278"/>
                    </a:ext>
                  </a:extLst>
                </a:gridCol>
                <a:gridCol w="1224136">
                  <a:extLst>
                    <a:ext uri="{9D8B030D-6E8A-4147-A177-3AD203B41FA5}">
                      <a16:colId xmlns:a16="http://schemas.microsoft.com/office/drawing/2014/main" val="1544171323"/>
                    </a:ext>
                  </a:extLst>
                </a:gridCol>
                <a:gridCol w="1440160">
                  <a:extLst>
                    <a:ext uri="{9D8B030D-6E8A-4147-A177-3AD203B41FA5}">
                      <a16:colId xmlns:a16="http://schemas.microsoft.com/office/drawing/2014/main" val="1198813347"/>
                    </a:ext>
                  </a:extLst>
                </a:gridCol>
              </a:tblGrid>
              <a:tr h="370840">
                <a:tc>
                  <a:txBody>
                    <a:bodyPr/>
                    <a:lstStyle/>
                    <a:p>
                      <a:r>
                        <a:rPr lang="en-US" altLang="zh-CN" sz="1800" dirty="0">
                          <a:solidFill>
                            <a:schemeClr val="tx1"/>
                          </a:solidFill>
                        </a:rPr>
                        <a:t>0x0</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a:solidFill>
                            <a:schemeClr val="tx1"/>
                          </a:solidFill>
                        </a:rPr>
                        <a:t>Rs1</a:t>
                      </a:r>
                      <a:r>
                        <a:rPr lang="en-US" altLang="zh-CN" sz="1800" baseline="0" dirty="0">
                          <a:solidFill>
                            <a:schemeClr val="tx1"/>
                          </a:solidFill>
                        </a:rPr>
                        <a:t> (5)</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a:solidFill>
                            <a:schemeClr val="tx1"/>
                          </a:solidFill>
                        </a:rPr>
                        <a:t>Rs2 (5)</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a:solidFill>
                            <a:schemeClr val="tx1"/>
                          </a:solidFill>
                        </a:rPr>
                        <a:t>Rd (5)</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dirty="0" err="1">
                          <a:solidFill>
                            <a:schemeClr val="tx1"/>
                          </a:solidFill>
                        </a:rPr>
                        <a:t>Func</a:t>
                      </a:r>
                      <a:r>
                        <a:rPr lang="en-US" altLang="zh-CN" sz="1800" dirty="0">
                          <a:solidFill>
                            <a:schemeClr val="tx1"/>
                          </a:solidFill>
                        </a:rPr>
                        <a:t> (11)</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8887957"/>
                  </a:ext>
                </a:extLst>
              </a:tr>
            </a:tbl>
          </a:graphicData>
        </a:graphic>
      </p:graphicFrame>
      <p:graphicFrame>
        <p:nvGraphicFramePr>
          <p:cNvPr id="14" name="表格 13">
            <a:extLst>
              <a:ext uri="{FF2B5EF4-FFF2-40B4-BE49-F238E27FC236}">
                <a16:creationId xmlns:a16="http://schemas.microsoft.com/office/drawing/2014/main" id="{9CB9DB1B-484A-BC46-894A-3FCDA17E2BFC}"/>
              </a:ext>
            </a:extLst>
          </p:cNvPr>
          <p:cNvGraphicFramePr>
            <a:graphicFrameLocks noGrp="1"/>
          </p:cNvGraphicFramePr>
          <p:nvPr>
            <p:extLst>
              <p:ext uri="{D42A27DB-BD31-4B8C-83A1-F6EECF244321}">
                <p14:modId xmlns:p14="http://schemas.microsoft.com/office/powerpoint/2010/main" val="2364067140"/>
              </p:ext>
            </p:extLst>
          </p:nvPr>
        </p:nvGraphicFramePr>
        <p:xfrm>
          <a:off x="1285182" y="6381328"/>
          <a:ext cx="6199928" cy="370840"/>
        </p:xfrm>
        <a:graphic>
          <a:graphicData uri="http://schemas.openxmlformats.org/drawingml/2006/table">
            <a:tbl>
              <a:tblPr firstRow="1" bandRow="1">
                <a:tableStyleId>{5C22544A-7EE6-4342-B048-85BDC9FD1C3A}</a:tableStyleId>
              </a:tblPr>
              <a:tblGrid>
                <a:gridCol w="1938010">
                  <a:extLst>
                    <a:ext uri="{9D8B030D-6E8A-4147-A177-3AD203B41FA5}">
                      <a16:colId xmlns:a16="http://schemas.microsoft.com/office/drawing/2014/main" val="638922774"/>
                    </a:ext>
                  </a:extLst>
                </a:gridCol>
                <a:gridCol w="4261918">
                  <a:extLst>
                    <a:ext uri="{9D8B030D-6E8A-4147-A177-3AD203B41FA5}">
                      <a16:colId xmlns:a16="http://schemas.microsoft.com/office/drawing/2014/main" val="2597518878"/>
                    </a:ext>
                  </a:extLst>
                </a:gridCol>
              </a:tblGrid>
              <a:tr h="370840">
                <a:tc>
                  <a:txBody>
                    <a:bodyPr/>
                    <a:lstStyle/>
                    <a:p>
                      <a:r>
                        <a:rPr lang="en-US" altLang="zh-CN" sz="1800" dirty="0">
                          <a:solidFill>
                            <a:schemeClr val="tx1"/>
                          </a:solidFill>
                        </a:rPr>
                        <a:t>Opcode (6)</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800" baseline="0" dirty="0">
                          <a:solidFill>
                            <a:schemeClr val="tx1"/>
                          </a:solidFill>
                        </a:rPr>
                        <a:t>Offset added to PC (26) </a:t>
                      </a:r>
                      <a:endParaRPr lang="zh-CN" alt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8887957"/>
                  </a:ext>
                </a:extLst>
              </a:tr>
            </a:tbl>
          </a:graphicData>
        </a:graphic>
      </p:graphicFrame>
      <p:sp>
        <p:nvSpPr>
          <p:cNvPr id="2" name="矩形 1">
            <a:extLst>
              <a:ext uri="{FF2B5EF4-FFF2-40B4-BE49-F238E27FC236}">
                <a16:creationId xmlns:a16="http://schemas.microsoft.com/office/drawing/2014/main" id="{4B1ADB99-2930-644C-A832-13DB12FD971B}"/>
              </a:ext>
            </a:extLst>
          </p:cNvPr>
          <p:cNvSpPr/>
          <p:nvPr/>
        </p:nvSpPr>
        <p:spPr>
          <a:xfrm>
            <a:off x="201613" y="5301128"/>
            <a:ext cx="971741" cy="461665"/>
          </a:xfrm>
          <a:prstGeom prst="rect">
            <a:avLst/>
          </a:prstGeom>
        </p:spPr>
        <p:txBody>
          <a:bodyPr wrap="none">
            <a:spAutoFit/>
          </a:bodyPr>
          <a:lstStyle/>
          <a:p>
            <a:r>
              <a:rPr lang="en-US" altLang="zh-CN"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I-type</a:t>
            </a:r>
            <a:endParaRPr lang="zh-CN" altLang="en-US" dirty="0"/>
          </a:p>
        </p:txBody>
      </p:sp>
      <p:sp>
        <p:nvSpPr>
          <p:cNvPr id="15" name="矩形 14">
            <a:extLst>
              <a:ext uri="{FF2B5EF4-FFF2-40B4-BE49-F238E27FC236}">
                <a16:creationId xmlns:a16="http://schemas.microsoft.com/office/drawing/2014/main" id="{399B8390-23E8-764F-99C5-F3A3CFD8A15E}"/>
              </a:ext>
            </a:extLst>
          </p:cNvPr>
          <p:cNvSpPr/>
          <p:nvPr/>
        </p:nvSpPr>
        <p:spPr>
          <a:xfrm>
            <a:off x="201612" y="5789110"/>
            <a:ext cx="1074333" cy="461665"/>
          </a:xfrm>
          <a:prstGeom prst="rect">
            <a:avLst/>
          </a:prstGeom>
        </p:spPr>
        <p:txBody>
          <a:bodyPr wrap="none">
            <a:spAutoFit/>
          </a:bodyPr>
          <a:lstStyle/>
          <a:p>
            <a:r>
              <a:rPr lang="en-US" altLang="zh-CN"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R-type</a:t>
            </a:r>
            <a:endParaRPr lang="zh-CN" altLang="en-US" dirty="0"/>
          </a:p>
        </p:txBody>
      </p:sp>
      <p:sp>
        <p:nvSpPr>
          <p:cNvPr id="16" name="矩形 15">
            <a:extLst>
              <a:ext uri="{FF2B5EF4-FFF2-40B4-BE49-F238E27FC236}">
                <a16:creationId xmlns:a16="http://schemas.microsoft.com/office/drawing/2014/main" id="{46FF62F3-711F-EB47-B1E7-9460A8CE0FE2}"/>
              </a:ext>
            </a:extLst>
          </p:cNvPr>
          <p:cNvSpPr/>
          <p:nvPr/>
        </p:nvSpPr>
        <p:spPr>
          <a:xfrm>
            <a:off x="189345" y="6277092"/>
            <a:ext cx="1005403" cy="461665"/>
          </a:xfrm>
          <a:prstGeom prst="rect">
            <a:avLst/>
          </a:prstGeom>
        </p:spPr>
        <p:txBody>
          <a:bodyPr wrap="none">
            <a:spAutoFit/>
          </a:bodyPr>
          <a:lstStyle/>
          <a:p>
            <a:r>
              <a:rPr lang="en-US" altLang="zh-CN"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J-type</a:t>
            </a:r>
            <a:endParaRPr lang="zh-CN" altLang="en-US" dirty="0"/>
          </a:p>
        </p:txBody>
      </p:sp>
    </p:spTree>
    <p:extLst>
      <p:ext uri="{BB962C8B-B14F-4D97-AF65-F5344CB8AC3E}">
        <p14:creationId xmlns:p14="http://schemas.microsoft.com/office/powerpoint/2010/main" val="1663311822"/>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837863"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2.7 The DLX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42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List of the instructions in DLX</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8" name="Group 40"/>
          <p:cNvGraphicFramePr>
            <a:graphicFrameLocks noGrp="1"/>
          </p:cNvGraphicFramePr>
          <p:nvPr>
            <p:extLst>
              <p:ext uri="{D42A27DB-BD31-4B8C-83A1-F6EECF244321}">
                <p14:modId xmlns:p14="http://schemas.microsoft.com/office/powerpoint/2010/main" val="3617656539"/>
              </p:ext>
            </p:extLst>
          </p:nvPr>
        </p:nvGraphicFramePr>
        <p:xfrm>
          <a:off x="683221" y="1700808"/>
          <a:ext cx="7875984" cy="4742409"/>
        </p:xfrm>
        <a:graphic>
          <a:graphicData uri="http://schemas.openxmlformats.org/drawingml/2006/table">
            <a:tbl>
              <a:tblPr/>
              <a:tblGrid>
                <a:gridCol w="2167027">
                  <a:extLst>
                    <a:ext uri="{9D8B030D-6E8A-4147-A177-3AD203B41FA5}">
                      <a16:colId xmlns:a16="http://schemas.microsoft.com/office/drawing/2014/main" val="20000"/>
                    </a:ext>
                  </a:extLst>
                </a:gridCol>
                <a:gridCol w="5708957">
                  <a:extLst>
                    <a:ext uri="{9D8B030D-6E8A-4147-A177-3AD203B41FA5}">
                      <a16:colId xmlns:a16="http://schemas.microsoft.com/office/drawing/2014/main" val="20001"/>
                    </a:ext>
                  </a:extLst>
                </a:gridCol>
              </a:tblGrid>
              <a:tr h="59367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accent2"/>
                          </a:solidFill>
                          <a:effectLst/>
                          <a:latin typeface="Times New Roman" panose="02020603050405020304" pitchFamily="18" charset="0"/>
                          <a:ea typeface="宋体" pitchFamily="2" charset="-122"/>
                          <a:cs typeface="Times New Roman" panose="02020603050405020304" pitchFamily="18" charset="0"/>
                        </a:rPr>
                        <a:t>Floating point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Floating-point operations on DP and SP formats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495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ADDD, ADDF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Add DP, SP numbers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1060">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SUBD, SUBF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Subtract DP, SP numbers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495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MULTD, MULTF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Multiply DP, SP floating point</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673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DIVD, DIVF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Divide DP, SP floating point</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17716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CVTF2D, CVTF2I, CVTD2F, CVTD2I, CVTI2F, CVTI2D</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Convert instructions: CVTx2y converts from type x to type y, where x and y are one I(Integer), D(Double precision), or F(Single precision). Both operands are in the FP registers.</a:t>
                      </a: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2088">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_D, _F</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DP and SP compares: “_” may be LT, GT, LE, GE, EQ, NE; set comparison bit in FP status register.</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97651861"/>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1534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RISC-V</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(“RISC</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Five”)</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modern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RISC</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set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developed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University</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of</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California,</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Berkeley.</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90000"/>
              </a:lnSpc>
              <a:spcBef>
                <a:spcPct val="30000"/>
              </a:spcBef>
              <a:buSzPct val="100000"/>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RISC-V provides a both a 32-bit and 64-bit instruction set. We discuss a 64-bit version-RV64.</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3" name="矩形 2">
            <a:extLst>
              <a:ext uri="{FF2B5EF4-FFF2-40B4-BE49-F238E27FC236}">
                <a16:creationId xmlns:a16="http://schemas.microsoft.com/office/drawing/2014/main" id="{56551EA7-C430-7A4B-8097-E0847A88300E}"/>
              </a:ext>
            </a:extLst>
          </p:cNvPr>
          <p:cNvSpPr/>
          <p:nvPr/>
        </p:nvSpPr>
        <p:spPr>
          <a:xfrm>
            <a:off x="780864" y="2924944"/>
            <a:ext cx="7542584" cy="1495794"/>
          </a:xfrm>
          <a:prstGeom prst="rect">
            <a:avLst/>
          </a:prstGeom>
        </p:spPr>
        <p:txBody>
          <a:bodyPr wrap="square">
            <a:spAutoFit/>
          </a:bodyPr>
          <a:lstStyle/>
          <a:p>
            <a:pPr marL="540000" indent="-342900" algn="just">
              <a:lnSpc>
                <a:spcPct val="85000"/>
              </a:lnSpc>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Simple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load-store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instruction set.</a:t>
            </a:r>
          </a:p>
          <a:p>
            <a:pPr marL="540000" indent="-342900" algn="just">
              <a:lnSpc>
                <a:spcPct val="85000"/>
              </a:lnSpc>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Design for pipelining efficiency, including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fixed instruction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set encoding. </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85000"/>
              </a:lnSpc>
              <a:spcBef>
                <a:spcPct val="2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Efficiency as compiler target. </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20234651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5"/>
          <p:cNvSpPr txBox="1">
            <a:spLocks noChangeArrowheads="1"/>
          </p:cNvSpPr>
          <p:nvPr/>
        </p:nvSpPr>
        <p:spPr bwMode="auto">
          <a:xfrm>
            <a:off x="201613" y="1628800"/>
            <a:ext cx="8690867" cy="178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30000"/>
              </a:spcBef>
              <a:buFont typeface="Symbol" pitchFamily="2"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RV64G</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has</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 64-bit general-purpose register (GPRs): x0, x1, … , x31(though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[R0]=0)  </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64</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位的通用寄存器（</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GPRs</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），寄存器</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x0</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的内容恒为全</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ts val="0"/>
              </a:spcBef>
              <a:buFont typeface="Symbol" pitchFamily="2"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 floating-point register (FPRs): f0, f1, … , f31  </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个浮点寄存器（</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FPRs</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），单精度浮点数表示</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和双精度浮点数表示</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(16</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7" name="Text Box 5"/>
          <p:cNvSpPr txBox="1">
            <a:spLocks noChangeArrowheads="1"/>
          </p:cNvSpPr>
          <p:nvPr/>
        </p:nvSpPr>
        <p:spPr bwMode="auto">
          <a:xfrm>
            <a:off x="2790923" y="1081019"/>
            <a:ext cx="3512245"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Registers for</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a:t>
            </a:r>
            <a:endPar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Rectangle 2">
            <a:extLst>
              <a:ext uri="{FF2B5EF4-FFF2-40B4-BE49-F238E27FC236}">
                <a16:creationId xmlns:a16="http://schemas.microsoft.com/office/drawing/2014/main" id="{AFEAA288-4362-0840-9AA6-D42A2B4A0121}"/>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sp>
        <p:nvSpPr>
          <p:cNvPr id="54" name="Text Box 6">
            <a:extLst>
              <a:ext uri="{FF2B5EF4-FFF2-40B4-BE49-F238E27FC236}">
                <a16:creationId xmlns:a16="http://schemas.microsoft.com/office/drawing/2014/main" id="{0015204D-122A-8A44-8FB9-67CC413D6C95}"/>
              </a:ext>
            </a:extLst>
          </p:cNvPr>
          <p:cNvSpPr txBox="1">
            <a:spLocks noChangeArrowheads="1"/>
          </p:cNvSpPr>
          <p:nvPr/>
        </p:nvSpPr>
        <p:spPr bwMode="auto">
          <a:xfrm>
            <a:off x="2374327" y="3429000"/>
            <a:ext cx="4345436"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Data types for</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a:t>
            </a:r>
            <a:endPar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Rectangle 23">
            <a:extLst>
              <a:ext uri="{FF2B5EF4-FFF2-40B4-BE49-F238E27FC236}">
                <a16:creationId xmlns:a16="http://schemas.microsoft.com/office/drawing/2014/main" id="{437D3932-C2A0-B043-AF7E-320102B3E669}"/>
              </a:ext>
            </a:extLst>
          </p:cNvPr>
          <p:cNvSpPr txBox="1">
            <a:spLocks noChangeArrowheads="1"/>
          </p:cNvSpPr>
          <p:nvPr/>
        </p:nvSpPr>
        <p:spPr bwMode="auto">
          <a:xfrm>
            <a:off x="236375" y="4005064"/>
            <a:ext cx="8656105" cy="272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rgbClr val="0000CC"/>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rgbClr val="0000CC"/>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rgbClr val="0000CC"/>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rgbClr val="0000CC"/>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9pPr>
          </a:lstStyle>
          <a:p>
            <a:pPr marL="342900" lvl="0" indent="-342900" algn="just">
              <a:lnSpc>
                <a:spcPct val="120000"/>
              </a:lnSpc>
              <a:spcBef>
                <a:spcPts val="0"/>
              </a:spcBef>
              <a:buFont typeface="Symbol" pitchFamily="2" charset="2"/>
              <a:buChar cha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Integer data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整型数据：</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8</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位、</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16</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位、</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32</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位、</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64</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位。</a:t>
            </a:r>
          </a:p>
          <a:p>
            <a:pPr marL="342900" marR="0" lvl="0" indent="-342900" algn="just" defTabSz="914400" latinLnBrk="0">
              <a:lnSpc>
                <a:spcPct val="120000"/>
              </a:lnSpc>
              <a:spcBef>
                <a:spcPts val="0"/>
              </a:spcBef>
              <a:buClr>
                <a:srgbClr val="0000CC"/>
              </a:buClr>
              <a:buSzTx/>
              <a:buFont typeface="Symbol" pitchFamily="2" charset="2"/>
              <a:buChar char="¨"/>
              <a:tabLst/>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Floating point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浮点数据：</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32</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位单精度；</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64</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位双精度；</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lnSpc>
                <a:spcPct val="120000"/>
              </a:lnSpc>
              <a:spcBef>
                <a:spcPts val="0"/>
              </a:spcBef>
              <a:buFont typeface="Symbol" pitchFamily="2" charset="2"/>
              <a:buChar char="¨"/>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RV64G operations work on 64-bit integers and 32- or 64-bit FP                       </a:t>
            </a:r>
          </a:p>
          <a:p>
            <a:pPr marL="342900" lvl="0" indent="-342900" algn="just">
              <a:lnSpc>
                <a:spcPct val="120000"/>
              </a:lnSpc>
              <a:spcBef>
                <a:spcPts val="0"/>
              </a:spcBef>
              <a:buFont typeface="Symbol" pitchFamily="2" charset="2"/>
              <a:buChar char="¨"/>
              <a:defRP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Bytes,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half</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words,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and</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words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are</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loaded</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into</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the</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general</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purpose</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registers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with</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either</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zeros or the sign bit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replicated</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to</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fill</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the</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64</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bits</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of</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the</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GPRs. Once loaded, they are operated on with the 64-bit integer operations.</a:t>
            </a:r>
          </a:p>
          <a:p>
            <a:pPr marL="0" marR="0" lvl="0" indent="0" algn="just" defTabSz="914400" latinLnBrk="0">
              <a:lnSpc>
                <a:spcPct val="120000"/>
              </a:lnSpc>
              <a:spcBef>
                <a:spcPts val="0"/>
              </a:spcBef>
              <a:buClr>
                <a:srgbClr val="0000CC"/>
              </a:buClr>
              <a:buSzTx/>
              <a:buNone/>
              <a:tabLst/>
              <a:defRPr/>
            </a:pP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080176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4" grpId="0" animBg="1"/>
      <p:bldP spid="5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Addressing modes for RISC-V data transfers</a:t>
            </a:r>
          </a:p>
        </p:txBody>
      </p:sp>
      <p:sp>
        <p:nvSpPr>
          <p:cNvPr id="11" name="Text Box 4"/>
          <p:cNvSpPr txBox="1">
            <a:spLocks noChangeArrowheads="1"/>
          </p:cNvSpPr>
          <p:nvPr/>
        </p:nvSpPr>
        <p:spPr bwMode="auto">
          <a:xfrm>
            <a:off x="132556" y="1772816"/>
            <a:ext cx="8839200" cy="415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20000"/>
              </a:spcBef>
            </a:pPr>
            <a:r>
              <a:rPr lang="en-US" altLang="zh-CN"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Immediate and displacement only</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both with </a:t>
            </a:r>
            <a:r>
              <a:rPr lang="en-US" altLang="zh-CN"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12-bit fields.</a:t>
            </a:r>
          </a:p>
          <a:p>
            <a:pPr marL="342900" indent="-342900" algn="just">
              <a:spcBef>
                <a:spcPct val="20000"/>
              </a:spcBef>
              <a:buFont typeface="Symbol" panose="05050102010706020507" pitchFamily="18" charset="2"/>
              <a:buChar char="¨"/>
            </a:pPr>
            <a:r>
              <a:rPr lang="en-US" altLang="zh-CN"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Register deferred </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 accomplished simply by placing 0 in the 12 bit displacement field.</a:t>
            </a:r>
          </a:p>
          <a:p>
            <a:pPr marL="342900" indent="-342900" algn="just">
              <a:spcBef>
                <a:spcPct val="20000"/>
              </a:spcBef>
              <a:buFont typeface="Symbol" panose="05050102010706020507" pitchFamily="18" charset="2"/>
              <a:buChar char="¨"/>
            </a:pP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Absolute addressing</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with a 12-bit field is accomplished by using register 0(R0) as the base register.</a:t>
            </a:r>
          </a:p>
          <a:p>
            <a:pPr marL="342900" indent="-342900" algn="just">
              <a:spcBef>
                <a:spcPct val="20000"/>
              </a:spcBef>
              <a:buFont typeface="Symbol" panose="05050102010706020507" pitchFamily="18" charset="2"/>
              <a:buChar char="¨"/>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RV64G</a:t>
            </a:r>
            <a:r>
              <a:rPr lang="zh-CN" altLang="en-US"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memory</a:t>
            </a:r>
            <a:r>
              <a:rPr lang="zh-CN" altLang="en-US"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a:t>
            </a:r>
            <a:r>
              <a:rPr lang="zh-CN" altLang="en-US"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byte-addressable</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 </a:t>
            </a:r>
            <a:r>
              <a:rPr lang="en-US" altLang="zh-CN" sz="22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Little</a:t>
            </a:r>
            <a:r>
              <a:rPr lang="en-US" altLang="zh-CN" sz="22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-Endian</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marL="342900" indent="-342900" algn="just">
              <a:spcBef>
                <a:spcPct val="20000"/>
              </a:spcBef>
              <a:buFont typeface="Symbol" panose="05050102010706020507" pitchFamily="18" charset="2"/>
              <a:buChar char="¨"/>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Memory references only through </a:t>
            </a:r>
            <a:r>
              <a:rPr lang="en-US" altLang="zh-CN" sz="22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loads</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into (</a:t>
            </a:r>
            <a:r>
              <a:rPr lang="en-US" altLang="zh-CN" sz="22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stores</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from) GPRs or FPRs.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存储器访问必须用</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和</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store</a:t>
            </a:r>
          </a:p>
          <a:p>
            <a:pPr marL="342900" indent="-342900" algn="just">
              <a:spcBef>
                <a:spcPct val="20000"/>
              </a:spcBef>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Memory accesses</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need</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not</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be</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aligned.</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However,</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it</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may</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be</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that</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unaligned</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access</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run</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extremely</a:t>
            </a:r>
            <a:r>
              <a:rPr lang="zh-CN" altLang="en-US"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slow. In practice, programmers and compilers would be stupid to use unaligned accesses.</a:t>
            </a:r>
            <a:endParaRPr lang="zh-CN" altLang="en-US"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0" name="Rectangle 2">
            <a:extLst>
              <a:ext uri="{FF2B5EF4-FFF2-40B4-BE49-F238E27FC236}">
                <a16:creationId xmlns:a16="http://schemas.microsoft.com/office/drawing/2014/main" id="{B46EC1E3-968A-1147-9952-AA99101E4F3A}"/>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spTree>
    <p:extLst>
      <p:ext uri="{BB962C8B-B14F-4D97-AF65-F5344CB8AC3E}">
        <p14:creationId xmlns:p14="http://schemas.microsoft.com/office/powerpoint/2010/main" val="2899880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32556" y="1721970"/>
            <a:ext cx="8839200" cy="2495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Choice of 2 addressing modes is encoded in opcode</a:t>
            </a:r>
            <a:r>
              <a:rPr lang="en-US" altLang="zh-CN" sz="20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342900" indent="-342900" algn="just">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All instructions are 32 bits with 7-bit primary opcode (easy to pipeline decode). </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位指令，</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7</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位操作码</a:t>
            </a:r>
            <a:endPar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ts val="0"/>
              </a:spcBef>
              <a:buFont typeface="Symbol" panose="05050102010706020507" pitchFamily="18" charset="2"/>
              <a:buChar char="¨"/>
            </a:pPr>
            <a:r>
              <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These formats are simple while providing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12</a:t>
            </a:r>
            <a:r>
              <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-bit fields for displacement addressing, immediate constants, or PC-relative branch addresses.</a:t>
            </a:r>
          </a:p>
          <a:p>
            <a:pPr marL="342900" indent="-342900" algn="just">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6 simple formats</a:t>
            </a:r>
          </a:p>
          <a:p>
            <a:pPr marL="342900" indent="-342900" algn="just">
              <a:spcBef>
                <a:spcPct val="20000"/>
              </a:spcBef>
              <a:buFont typeface="Symbol" panose="05050102010706020507" pitchFamily="18" charset="2"/>
              <a:buChar char="¨"/>
            </a:pPr>
            <a:endPar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12" name="图片 11">
            <a:extLst>
              <a:ext uri="{FF2B5EF4-FFF2-40B4-BE49-F238E27FC236}">
                <a16:creationId xmlns:a16="http://schemas.microsoft.com/office/drawing/2014/main" id="{5B0D8D62-9B6A-F849-9D01-3DEAAB230A6E}"/>
              </a:ext>
            </a:extLst>
          </p:cNvPr>
          <p:cNvPicPr>
            <a:picLocks noChangeAspect="1"/>
          </p:cNvPicPr>
          <p:nvPr/>
        </p:nvPicPr>
        <p:blipFill>
          <a:blip r:embed="rId3"/>
          <a:stretch>
            <a:fillRect/>
          </a:stretch>
        </p:blipFill>
        <p:spPr>
          <a:xfrm>
            <a:off x="162371" y="3861048"/>
            <a:ext cx="8809385" cy="2849240"/>
          </a:xfrm>
          <a:prstGeom prst="rect">
            <a:avLst/>
          </a:prstGeom>
        </p:spPr>
      </p:pic>
    </p:spTree>
    <p:extLst>
      <p:ext uri="{BB962C8B-B14F-4D97-AF65-F5344CB8AC3E}">
        <p14:creationId xmlns:p14="http://schemas.microsoft.com/office/powerpoint/2010/main" val="258324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12" name="图片 11">
            <a:extLst>
              <a:ext uri="{FF2B5EF4-FFF2-40B4-BE49-F238E27FC236}">
                <a16:creationId xmlns:a16="http://schemas.microsoft.com/office/drawing/2014/main" id="{5B0D8D62-9B6A-F849-9D01-3DEAAB230A6E}"/>
              </a:ext>
            </a:extLst>
          </p:cNvPr>
          <p:cNvPicPr>
            <a:picLocks noChangeAspect="1"/>
          </p:cNvPicPr>
          <p:nvPr/>
        </p:nvPicPr>
        <p:blipFill>
          <a:blip r:embed="rId3"/>
          <a:stretch>
            <a:fillRect/>
          </a:stretch>
        </p:blipFill>
        <p:spPr>
          <a:xfrm>
            <a:off x="162371" y="3861048"/>
            <a:ext cx="8809385" cy="2849240"/>
          </a:xfrm>
          <a:prstGeom prst="rect">
            <a:avLst/>
          </a:prstGeom>
        </p:spPr>
      </p:pic>
      <p:graphicFrame>
        <p:nvGraphicFramePr>
          <p:cNvPr id="10" name="Group 71">
            <a:extLst>
              <a:ext uri="{FF2B5EF4-FFF2-40B4-BE49-F238E27FC236}">
                <a16:creationId xmlns:a16="http://schemas.microsoft.com/office/drawing/2014/main" id="{A86D2D25-344A-0F47-B6D5-F6B56733AAE5}"/>
              </a:ext>
            </a:extLst>
          </p:cNvPr>
          <p:cNvGraphicFramePr>
            <a:graphicFrameLocks noGrp="1"/>
          </p:cNvGraphicFramePr>
          <p:nvPr>
            <p:extLst>
              <p:ext uri="{D42A27DB-BD31-4B8C-83A1-F6EECF244321}">
                <p14:modId xmlns:p14="http://schemas.microsoft.com/office/powerpoint/2010/main" val="1168345722"/>
              </p:ext>
            </p:extLst>
          </p:nvPr>
        </p:nvGraphicFramePr>
        <p:xfrm>
          <a:off x="843843" y="1721970"/>
          <a:ext cx="7416626" cy="2016226"/>
        </p:xfrm>
        <a:graphic>
          <a:graphicData uri="http://schemas.openxmlformats.org/drawingml/2006/table">
            <a:tbl>
              <a:tblPr/>
              <a:tblGrid>
                <a:gridCol w="1059931">
                  <a:extLst>
                    <a:ext uri="{9D8B030D-6E8A-4147-A177-3AD203B41FA5}">
                      <a16:colId xmlns:a16="http://schemas.microsoft.com/office/drawing/2014/main" val="20000"/>
                    </a:ext>
                  </a:extLst>
                </a:gridCol>
                <a:gridCol w="1058487">
                  <a:extLst>
                    <a:ext uri="{9D8B030D-6E8A-4147-A177-3AD203B41FA5}">
                      <a16:colId xmlns:a16="http://schemas.microsoft.com/office/drawing/2014/main" val="20001"/>
                    </a:ext>
                  </a:extLst>
                </a:gridCol>
                <a:gridCol w="1061374">
                  <a:extLst>
                    <a:ext uri="{9D8B030D-6E8A-4147-A177-3AD203B41FA5}">
                      <a16:colId xmlns:a16="http://schemas.microsoft.com/office/drawing/2014/main" val="20002"/>
                    </a:ext>
                  </a:extLst>
                </a:gridCol>
                <a:gridCol w="1057042">
                  <a:extLst>
                    <a:ext uri="{9D8B030D-6E8A-4147-A177-3AD203B41FA5}">
                      <a16:colId xmlns:a16="http://schemas.microsoft.com/office/drawing/2014/main" val="20003"/>
                    </a:ext>
                  </a:extLst>
                </a:gridCol>
                <a:gridCol w="1061375">
                  <a:extLst>
                    <a:ext uri="{9D8B030D-6E8A-4147-A177-3AD203B41FA5}">
                      <a16:colId xmlns:a16="http://schemas.microsoft.com/office/drawing/2014/main" val="20004"/>
                    </a:ext>
                  </a:extLst>
                </a:gridCol>
                <a:gridCol w="1058486">
                  <a:extLst>
                    <a:ext uri="{9D8B030D-6E8A-4147-A177-3AD203B41FA5}">
                      <a16:colId xmlns:a16="http://schemas.microsoft.com/office/drawing/2014/main" val="20005"/>
                    </a:ext>
                  </a:extLst>
                </a:gridCol>
                <a:gridCol w="1059931">
                  <a:extLst>
                    <a:ext uri="{9D8B030D-6E8A-4147-A177-3AD203B41FA5}">
                      <a16:colId xmlns:a16="http://schemas.microsoft.com/office/drawing/2014/main" val="20006"/>
                    </a:ext>
                  </a:extLst>
                </a:gridCol>
              </a:tblGrid>
              <a:tr h="40755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Format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6">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Bits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0755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0     5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6      10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11     15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6     20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81000" indent="-381000">
                        <a:lnSpc>
                          <a:spcPct val="75000"/>
                        </a:lnSpc>
                        <a:spcBef>
                          <a:spcPct val="65000"/>
                        </a:spcBef>
                        <a:buSzPct val="100000"/>
                        <a:defRPr sz="2000" b="1">
                          <a:solidFill>
                            <a:schemeClr val="tx1"/>
                          </a:solidFill>
                          <a:latin typeface="Arial" charset="0"/>
                        </a:defRPr>
                      </a:lvl1pPr>
                      <a:lvl2pPr marL="800100" indent="-304800">
                        <a:lnSpc>
                          <a:spcPct val="85000"/>
                        </a:lnSpc>
                        <a:spcBef>
                          <a:spcPct val="40000"/>
                        </a:spcBef>
                        <a:buSzPct val="100000"/>
                        <a:defRPr sz="1600" b="1">
                          <a:solidFill>
                            <a:schemeClr val="tx1"/>
                          </a:solidFill>
                          <a:latin typeface="Arial" charset="0"/>
                        </a:defRPr>
                      </a:lvl2pPr>
                      <a:lvl3pPr marL="1219200" indent="-304800">
                        <a:lnSpc>
                          <a:spcPct val="85000"/>
                        </a:lnSpc>
                        <a:spcBef>
                          <a:spcPct val="40000"/>
                        </a:spcBef>
                        <a:buSzPct val="100000"/>
                        <a:defRPr sz="1600" b="1">
                          <a:solidFill>
                            <a:schemeClr val="tx1"/>
                          </a:solidFill>
                          <a:latin typeface="Arial" charset="0"/>
                        </a:defRPr>
                      </a:lvl3pPr>
                      <a:lvl4pPr marL="1714500" indent="-342900">
                        <a:spcBef>
                          <a:spcPct val="20000"/>
                        </a:spcBef>
                        <a:defRPr>
                          <a:solidFill>
                            <a:schemeClr val="tx1"/>
                          </a:solidFill>
                          <a:latin typeface="Times New Roman" pitchFamily="18" charset="0"/>
                        </a:defRPr>
                      </a:lvl4pPr>
                      <a:lvl5pPr marL="2171700" indent="-342900">
                        <a:spcBef>
                          <a:spcPct val="20000"/>
                        </a:spcBef>
                        <a:defRPr>
                          <a:solidFill>
                            <a:schemeClr val="tx1"/>
                          </a:solidFill>
                          <a:latin typeface="Times New Roman" pitchFamily="18" charset="0"/>
                        </a:defRPr>
                      </a:lvl5pPr>
                      <a:lvl6pPr marL="2628900" indent="-342900" eaLnBrk="0" fontAlgn="base" hangingPunct="0">
                        <a:spcBef>
                          <a:spcPct val="20000"/>
                        </a:spcBef>
                        <a:spcAft>
                          <a:spcPct val="0"/>
                        </a:spcAft>
                        <a:defRPr>
                          <a:solidFill>
                            <a:schemeClr val="tx1"/>
                          </a:solidFill>
                          <a:latin typeface="Times New Roman" pitchFamily="18" charset="0"/>
                        </a:defRPr>
                      </a:lvl6pPr>
                      <a:lvl7pPr marL="3086100" indent="-342900" eaLnBrk="0" fontAlgn="base" hangingPunct="0">
                        <a:spcBef>
                          <a:spcPct val="20000"/>
                        </a:spcBef>
                        <a:spcAft>
                          <a:spcPct val="0"/>
                        </a:spcAft>
                        <a:defRPr>
                          <a:solidFill>
                            <a:schemeClr val="tx1"/>
                          </a:solidFill>
                          <a:latin typeface="Times New Roman" pitchFamily="18" charset="0"/>
                        </a:defRPr>
                      </a:lvl7pPr>
                      <a:lvl8pPr marL="3543300" indent="-342900" eaLnBrk="0" fontAlgn="base" hangingPunct="0">
                        <a:spcBef>
                          <a:spcPct val="20000"/>
                        </a:spcBef>
                        <a:spcAft>
                          <a:spcPct val="0"/>
                        </a:spcAft>
                        <a:defRPr>
                          <a:solidFill>
                            <a:schemeClr val="tx1"/>
                          </a:solidFill>
                          <a:latin typeface="Times New Roman" pitchFamily="18" charset="0"/>
                        </a:defRPr>
                      </a:lvl8pPr>
                      <a:lvl9pPr marL="4000500" indent="-342900" eaLnBrk="0" fontAlgn="base" hangingPunct="0">
                        <a:spcBef>
                          <a:spcPct val="20000"/>
                        </a:spcBef>
                        <a:spcAft>
                          <a:spcPct val="0"/>
                        </a:spcAft>
                        <a:defRPr>
                          <a:solidFill>
                            <a:schemeClr val="tx1"/>
                          </a:solidFill>
                          <a:latin typeface="Times New Roman" pitchFamily="18" charset="0"/>
                        </a:defRPr>
                      </a:lvl9pPr>
                    </a:lstStyle>
                    <a:p>
                      <a:pPr marL="381000" marR="0" lvl="0" indent="-381000" algn="l" defTabSz="914400" rtl="0" eaLnBrk="0" fontAlgn="base" latinLnBrk="0" hangingPunct="0">
                        <a:lnSpc>
                          <a:spcPct val="75000"/>
                        </a:lnSpc>
                        <a:spcBef>
                          <a:spcPct val="65000"/>
                        </a:spcBef>
                        <a:spcAft>
                          <a:spcPct val="0"/>
                        </a:spcAft>
                        <a:buClrTx/>
                        <a:buSzPct val="100000"/>
                        <a:buFontTx/>
                        <a:buAutoNum type="arabicPlain" startAt="21"/>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25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26     31</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530">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R-type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x0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Rs1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Rs2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Rd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unused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 func</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755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I-type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opcode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Rs1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Rd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             immediate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87025">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J-type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opcode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5">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                        offset added to PC</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24797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aphicFrame>
        <p:nvGraphicFramePr>
          <p:cNvPr id="61" name="Group 80"/>
          <p:cNvGraphicFramePr>
            <a:graphicFrameLocks/>
          </p:cNvGraphicFramePr>
          <p:nvPr/>
        </p:nvGraphicFramePr>
        <p:xfrm>
          <a:off x="539750" y="1393825"/>
          <a:ext cx="8001000" cy="4483100"/>
        </p:xfrm>
        <a:graphic>
          <a:graphicData uri="http://schemas.openxmlformats.org/drawingml/2006/table">
            <a:tbl>
              <a:tblPr/>
              <a:tblGrid>
                <a:gridCol w="1323975">
                  <a:extLst>
                    <a:ext uri="{9D8B030D-6E8A-4147-A177-3AD203B41FA5}">
                      <a16:colId xmlns:a16="http://schemas.microsoft.com/office/drawing/2014/main" val="20000"/>
                    </a:ext>
                  </a:extLst>
                </a:gridCol>
                <a:gridCol w="2146300">
                  <a:extLst>
                    <a:ext uri="{9D8B030D-6E8A-4147-A177-3AD203B41FA5}">
                      <a16:colId xmlns:a16="http://schemas.microsoft.com/office/drawing/2014/main" val="20001"/>
                    </a:ext>
                  </a:extLst>
                </a:gridCol>
                <a:gridCol w="4530725">
                  <a:extLst>
                    <a:ext uri="{9D8B030D-6E8A-4147-A177-3AD203B41FA5}">
                      <a16:colId xmlns:a16="http://schemas.microsoft.com/office/drawing/2014/main" val="20002"/>
                    </a:ext>
                  </a:extLst>
                </a:gridCol>
              </a:tblGrid>
              <a:tr h="1120775">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指令集结构类型</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优点</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缺点</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1120775">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堆栈型</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是一种表示计算的简单模型；指令短小</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不能随机访问堆栈，从而很难生成有效代码。同时，由于堆栈是瓶颈，所以很难被高效地实现</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1120775">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累加器型</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dirty="0">
                          <a:ln>
                            <a:noFill/>
                          </a:ln>
                          <a:solidFill>
                            <a:schemeClr val="tx1"/>
                          </a:solidFill>
                          <a:effectLst/>
                          <a:latin typeface="Times New Roman" pitchFamily="18" charset="0"/>
                          <a:ea typeface="华文中宋" pitchFamily="2" charset="-122"/>
                          <a:cs typeface="Times New Roman" pitchFamily="18" charset="0"/>
                        </a:rPr>
                        <a:t>减小了机器的内部状态；指令短小</a:t>
                      </a:r>
                      <a:endParaRPr kumimoji="1" lang="zh-CN" altLang="en-US" sz="2200" b="1" i="0" u="none" strike="noStrike" cap="none" normalizeH="0" baseline="0" dirty="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由于累加器是唯一的暂存器，这种机器的存储器通信开销最大</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1120775">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寄存器型</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a:ln>
                            <a:noFill/>
                          </a:ln>
                          <a:solidFill>
                            <a:schemeClr val="tx1"/>
                          </a:solidFill>
                          <a:effectLst/>
                          <a:latin typeface="Times New Roman" pitchFamily="18" charset="0"/>
                          <a:ea typeface="华文中宋" pitchFamily="2" charset="-122"/>
                          <a:cs typeface="Times New Roman" pitchFamily="18" charset="0"/>
                        </a:rPr>
                        <a:t>易于生成高效的目标代码</a:t>
                      </a:r>
                      <a:endParaRPr kumimoji="1" lang="zh-CN" altLang="en-US" sz="2200" b="1" i="0" u="none" strike="noStrike" cap="none" normalizeH="0" baseline="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zh-CN" altLang="en-US" sz="2200" b="1" i="0" u="none" strike="noStrike" cap="none" normalizeH="0" baseline="0" dirty="0">
                          <a:ln>
                            <a:noFill/>
                          </a:ln>
                          <a:solidFill>
                            <a:schemeClr val="tx1"/>
                          </a:solidFill>
                          <a:effectLst/>
                          <a:latin typeface="Times New Roman" pitchFamily="18" charset="0"/>
                          <a:ea typeface="华文中宋" pitchFamily="2" charset="-122"/>
                          <a:cs typeface="Times New Roman" pitchFamily="18" charset="0"/>
                        </a:rPr>
                        <a:t>所有操作数均需命名，且要显式表示，因而指令比较长</a:t>
                      </a:r>
                      <a:endParaRPr kumimoji="1" lang="zh-CN" altLang="en-US" sz="2200" b="1" i="0" u="none" strike="noStrike" cap="none" normalizeH="0" baseline="0" dirty="0">
                        <a:ln>
                          <a:noFill/>
                        </a:ln>
                        <a:solidFill>
                          <a:schemeClr val="tx1"/>
                        </a:solidFill>
                        <a:effectLst/>
                        <a:latin typeface="Times New Roman" pitchFamily="18" charset="0"/>
                        <a:ea typeface="华文中宋" pitchFamily="2" charset="-122"/>
                      </a:endParaRP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26357895"/>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32556" y="172197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12" name="图片 11">
            <a:extLst>
              <a:ext uri="{FF2B5EF4-FFF2-40B4-BE49-F238E27FC236}">
                <a16:creationId xmlns:a16="http://schemas.microsoft.com/office/drawing/2014/main" id="{5B0D8D62-9B6A-F849-9D01-3DEAAB230A6E}"/>
              </a:ext>
            </a:extLst>
          </p:cNvPr>
          <p:cNvPicPr>
            <a:picLocks noChangeAspect="1"/>
          </p:cNvPicPr>
          <p:nvPr/>
        </p:nvPicPr>
        <p:blipFill rotWithShape="1">
          <a:blip r:embed="rId3">
            <a:extLst>
              <a:ext uri="{28A0092B-C50C-407E-A947-70E740481C1C}">
                <a14:useLocalDpi xmlns:a14="http://schemas.microsoft.com/office/drawing/2010/main"/>
              </a:ext>
            </a:extLst>
          </a:blip>
          <a:srcRect b="78902"/>
          <a:stretch/>
        </p:blipFill>
        <p:spPr>
          <a:xfrm>
            <a:off x="132556" y="2310867"/>
            <a:ext cx="8809385" cy="601139"/>
          </a:xfrm>
          <a:prstGeom prst="rect">
            <a:avLst/>
          </a:prstGeom>
        </p:spPr>
      </p:pic>
      <p:sp>
        <p:nvSpPr>
          <p:cNvPr id="10" name="Text Box 4">
            <a:extLst>
              <a:ext uri="{FF2B5EF4-FFF2-40B4-BE49-F238E27FC236}">
                <a16:creationId xmlns:a16="http://schemas.microsoft.com/office/drawing/2014/main" id="{E4AE0937-D270-7948-B921-AA41159B9B9D}"/>
              </a:ext>
            </a:extLst>
          </p:cNvPr>
          <p:cNvSpPr txBox="1">
            <a:spLocks noChangeArrowheads="1"/>
          </p:cNvSpPr>
          <p:nvPr/>
        </p:nvSpPr>
        <p:spPr bwMode="auto">
          <a:xfrm>
            <a:off x="201613" y="3205105"/>
            <a:ext cx="8839200" cy="201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opcode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partially</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specifies</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what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This</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field</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equal</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to</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0110011</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for</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all</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R-Format</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register-register</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arithmetic</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instructions.</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funct7+funct3</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combined</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with</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opcode,</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these</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two</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fields</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describe</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what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operation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to</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perform.</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20617067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32556" y="172197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12" name="图片 11">
            <a:extLst>
              <a:ext uri="{FF2B5EF4-FFF2-40B4-BE49-F238E27FC236}">
                <a16:creationId xmlns:a16="http://schemas.microsoft.com/office/drawing/2014/main" id="{5B0D8D62-9B6A-F849-9D01-3DEAAB230A6E}"/>
              </a:ext>
            </a:extLst>
          </p:cNvPr>
          <p:cNvPicPr>
            <a:picLocks noChangeAspect="1"/>
          </p:cNvPicPr>
          <p:nvPr/>
        </p:nvPicPr>
        <p:blipFill rotWithShape="1">
          <a:blip r:embed="rId3">
            <a:extLst>
              <a:ext uri="{28A0092B-C50C-407E-A947-70E740481C1C}">
                <a14:useLocalDpi xmlns:a14="http://schemas.microsoft.com/office/drawing/2010/main"/>
              </a:ext>
            </a:extLst>
          </a:blip>
          <a:srcRect b="78902"/>
          <a:stretch/>
        </p:blipFill>
        <p:spPr>
          <a:xfrm>
            <a:off x="132556" y="2310867"/>
            <a:ext cx="8809385" cy="601139"/>
          </a:xfrm>
          <a:prstGeom prst="rect">
            <a:avLst/>
          </a:prstGeom>
        </p:spPr>
      </p:pic>
      <p:pic>
        <p:nvPicPr>
          <p:cNvPr id="2" name="图片 1">
            <a:extLst>
              <a:ext uri="{FF2B5EF4-FFF2-40B4-BE49-F238E27FC236}">
                <a16:creationId xmlns:a16="http://schemas.microsoft.com/office/drawing/2014/main" id="{253C3320-BB4C-784F-868A-627CDDD5117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23528" y="3217911"/>
            <a:ext cx="8661102" cy="3155649"/>
          </a:xfrm>
          <a:prstGeom prst="rect">
            <a:avLst/>
          </a:prstGeom>
        </p:spPr>
      </p:pic>
    </p:spTree>
    <p:extLst>
      <p:ext uri="{BB962C8B-B14F-4D97-AF65-F5344CB8AC3E}">
        <p14:creationId xmlns:p14="http://schemas.microsoft.com/office/powerpoint/2010/main" val="3650919112"/>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32556" y="172197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12" name="图片 11">
            <a:extLst>
              <a:ext uri="{FF2B5EF4-FFF2-40B4-BE49-F238E27FC236}">
                <a16:creationId xmlns:a16="http://schemas.microsoft.com/office/drawing/2014/main" id="{5B0D8D62-9B6A-F849-9D01-3DEAAB230A6E}"/>
              </a:ext>
            </a:extLst>
          </p:cNvPr>
          <p:cNvPicPr>
            <a:picLocks noChangeAspect="1"/>
          </p:cNvPicPr>
          <p:nvPr/>
        </p:nvPicPr>
        <p:blipFill rotWithShape="1">
          <a:blip r:embed="rId3">
            <a:extLst>
              <a:ext uri="{28A0092B-C50C-407E-A947-70E740481C1C}">
                <a14:useLocalDpi xmlns:a14="http://schemas.microsoft.com/office/drawing/2010/main"/>
              </a:ext>
            </a:extLst>
          </a:blip>
          <a:srcRect b="78902"/>
          <a:stretch/>
        </p:blipFill>
        <p:spPr>
          <a:xfrm>
            <a:off x="132556" y="2310867"/>
            <a:ext cx="8809385" cy="601139"/>
          </a:xfrm>
          <a:prstGeom prst="rect">
            <a:avLst/>
          </a:prstGeom>
        </p:spPr>
      </p:pic>
      <p:pic>
        <p:nvPicPr>
          <p:cNvPr id="3" name="图片 2">
            <a:extLst>
              <a:ext uri="{FF2B5EF4-FFF2-40B4-BE49-F238E27FC236}">
                <a16:creationId xmlns:a16="http://schemas.microsoft.com/office/drawing/2014/main" id="{5EF25810-C51F-5B45-AA5E-FF487E9A48F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4598" y="2912007"/>
            <a:ext cx="8023703" cy="2074280"/>
          </a:xfrm>
          <a:prstGeom prst="rect">
            <a:avLst/>
          </a:prstGeom>
        </p:spPr>
      </p:pic>
      <p:pic>
        <p:nvPicPr>
          <p:cNvPr id="10" name="图片 9">
            <a:extLst>
              <a:ext uri="{FF2B5EF4-FFF2-40B4-BE49-F238E27FC236}">
                <a16:creationId xmlns:a16="http://schemas.microsoft.com/office/drawing/2014/main" id="{ADBB73E4-3981-DE43-B865-5B8712028B1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25396" y="4986287"/>
            <a:ext cx="8023703" cy="1624500"/>
          </a:xfrm>
          <a:prstGeom prst="rect">
            <a:avLst/>
          </a:prstGeom>
        </p:spPr>
      </p:pic>
    </p:spTree>
    <p:extLst>
      <p:ext uri="{BB962C8B-B14F-4D97-AF65-F5344CB8AC3E}">
        <p14:creationId xmlns:p14="http://schemas.microsoft.com/office/powerpoint/2010/main" val="1886220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32556" y="172197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10" name="图片 9">
            <a:extLst>
              <a:ext uri="{FF2B5EF4-FFF2-40B4-BE49-F238E27FC236}">
                <a16:creationId xmlns:a16="http://schemas.microsoft.com/office/drawing/2014/main" id="{82E909D9-11EF-2748-8717-E6ADF3CE7D4B}"/>
              </a:ext>
            </a:extLst>
          </p:cNvPr>
          <p:cNvPicPr>
            <a:picLocks noChangeAspect="1"/>
          </p:cNvPicPr>
          <p:nvPr/>
        </p:nvPicPr>
        <p:blipFill rotWithShape="1">
          <a:blip r:embed="rId3">
            <a:extLst>
              <a:ext uri="{28A0092B-C50C-407E-A947-70E740481C1C}">
                <a14:useLocalDpi xmlns:a14="http://schemas.microsoft.com/office/drawing/2010/main"/>
              </a:ext>
            </a:extLst>
          </a:blip>
          <a:srcRect t="20218" b="62091"/>
          <a:stretch/>
        </p:blipFill>
        <p:spPr>
          <a:xfrm>
            <a:off x="162371" y="2780928"/>
            <a:ext cx="8809385" cy="504056"/>
          </a:xfrm>
          <a:prstGeom prst="rect">
            <a:avLst/>
          </a:prstGeom>
        </p:spPr>
      </p:pic>
      <p:pic>
        <p:nvPicPr>
          <p:cNvPr id="4" name="图片 3">
            <a:extLst>
              <a:ext uri="{FF2B5EF4-FFF2-40B4-BE49-F238E27FC236}">
                <a16:creationId xmlns:a16="http://schemas.microsoft.com/office/drawing/2014/main" id="{F7DCA341-76D7-CD4E-AC0C-3171D13F477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01613" y="3254093"/>
            <a:ext cx="8485297" cy="2839203"/>
          </a:xfrm>
          <a:prstGeom prst="rect">
            <a:avLst/>
          </a:prstGeom>
        </p:spPr>
      </p:pic>
      <p:pic>
        <p:nvPicPr>
          <p:cNvPr id="13" name="图片 12">
            <a:extLst>
              <a:ext uri="{FF2B5EF4-FFF2-40B4-BE49-F238E27FC236}">
                <a16:creationId xmlns:a16="http://schemas.microsoft.com/office/drawing/2014/main" id="{77F2CC38-C5A8-AD4B-B1E9-305065796670}"/>
              </a:ext>
            </a:extLst>
          </p:cNvPr>
          <p:cNvPicPr>
            <a:picLocks noChangeAspect="1"/>
          </p:cNvPicPr>
          <p:nvPr/>
        </p:nvPicPr>
        <p:blipFill rotWithShape="1">
          <a:blip r:embed="rId5">
            <a:extLst>
              <a:ext uri="{28A0092B-C50C-407E-A947-70E740481C1C}">
                <a14:useLocalDpi xmlns:a14="http://schemas.microsoft.com/office/drawing/2010/main"/>
              </a:ext>
            </a:extLst>
          </a:blip>
          <a:srcRect b="78902"/>
          <a:stretch/>
        </p:blipFill>
        <p:spPr>
          <a:xfrm>
            <a:off x="164046" y="2179789"/>
            <a:ext cx="8809385" cy="601139"/>
          </a:xfrm>
          <a:prstGeom prst="rect">
            <a:avLst/>
          </a:prstGeom>
        </p:spPr>
      </p:pic>
      <p:sp>
        <p:nvSpPr>
          <p:cNvPr id="2" name="矩形 1">
            <a:extLst>
              <a:ext uri="{FF2B5EF4-FFF2-40B4-BE49-F238E27FC236}">
                <a16:creationId xmlns:a16="http://schemas.microsoft.com/office/drawing/2014/main" id="{FDEC505B-C95B-723A-3EEE-C1B834C9C138}"/>
              </a:ext>
            </a:extLst>
          </p:cNvPr>
          <p:cNvSpPr/>
          <p:nvPr/>
        </p:nvSpPr>
        <p:spPr bwMode="auto">
          <a:xfrm>
            <a:off x="201613" y="2276872"/>
            <a:ext cx="3794323" cy="977221"/>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extLst>
      <p:ext uri="{BB962C8B-B14F-4D97-AF65-F5344CB8AC3E}">
        <p14:creationId xmlns:p14="http://schemas.microsoft.com/office/powerpoint/2010/main" val="850910979"/>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32556" y="172197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10" name="图片 9">
            <a:extLst>
              <a:ext uri="{FF2B5EF4-FFF2-40B4-BE49-F238E27FC236}">
                <a16:creationId xmlns:a16="http://schemas.microsoft.com/office/drawing/2014/main" id="{82E909D9-11EF-2748-8717-E6ADF3CE7D4B}"/>
              </a:ext>
            </a:extLst>
          </p:cNvPr>
          <p:cNvPicPr>
            <a:picLocks noChangeAspect="1"/>
          </p:cNvPicPr>
          <p:nvPr/>
        </p:nvPicPr>
        <p:blipFill rotWithShape="1">
          <a:blip r:embed="rId3">
            <a:extLst>
              <a:ext uri="{28A0092B-C50C-407E-A947-70E740481C1C}">
                <a14:useLocalDpi xmlns:a14="http://schemas.microsoft.com/office/drawing/2010/main"/>
              </a:ext>
            </a:extLst>
          </a:blip>
          <a:srcRect t="20218" b="62091"/>
          <a:stretch/>
        </p:blipFill>
        <p:spPr>
          <a:xfrm>
            <a:off x="162371" y="2780928"/>
            <a:ext cx="8809385" cy="504056"/>
          </a:xfrm>
          <a:prstGeom prst="rect">
            <a:avLst/>
          </a:prstGeom>
        </p:spPr>
      </p:pic>
      <p:pic>
        <p:nvPicPr>
          <p:cNvPr id="13" name="图片 12">
            <a:extLst>
              <a:ext uri="{FF2B5EF4-FFF2-40B4-BE49-F238E27FC236}">
                <a16:creationId xmlns:a16="http://schemas.microsoft.com/office/drawing/2014/main" id="{77F2CC38-C5A8-AD4B-B1E9-305065796670}"/>
              </a:ext>
            </a:extLst>
          </p:cNvPr>
          <p:cNvPicPr>
            <a:picLocks noChangeAspect="1"/>
          </p:cNvPicPr>
          <p:nvPr/>
        </p:nvPicPr>
        <p:blipFill rotWithShape="1">
          <a:blip r:embed="rId4">
            <a:extLst>
              <a:ext uri="{28A0092B-C50C-407E-A947-70E740481C1C}">
                <a14:useLocalDpi xmlns:a14="http://schemas.microsoft.com/office/drawing/2010/main"/>
              </a:ext>
            </a:extLst>
          </a:blip>
          <a:srcRect b="78902"/>
          <a:stretch/>
        </p:blipFill>
        <p:spPr>
          <a:xfrm>
            <a:off x="164046" y="2210430"/>
            <a:ext cx="8809385" cy="601139"/>
          </a:xfrm>
          <a:prstGeom prst="rect">
            <a:avLst/>
          </a:prstGeom>
        </p:spPr>
      </p:pic>
      <p:pic>
        <p:nvPicPr>
          <p:cNvPr id="2" name="图片 1">
            <a:extLst>
              <a:ext uri="{FF2B5EF4-FFF2-40B4-BE49-F238E27FC236}">
                <a16:creationId xmlns:a16="http://schemas.microsoft.com/office/drawing/2014/main" id="{E70931CC-85A0-B04C-B383-266A00334A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259632" y="3587746"/>
            <a:ext cx="6682700" cy="3093705"/>
          </a:xfrm>
          <a:prstGeom prst="rect">
            <a:avLst/>
          </a:prstGeom>
        </p:spPr>
      </p:pic>
    </p:spTree>
    <p:extLst>
      <p:ext uri="{BB962C8B-B14F-4D97-AF65-F5344CB8AC3E}">
        <p14:creationId xmlns:p14="http://schemas.microsoft.com/office/powerpoint/2010/main" val="290282609"/>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32556" y="172197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10" name="图片 9">
            <a:extLst>
              <a:ext uri="{FF2B5EF4-FFF2-40B4-BE49-F238E27FC236}">
                <a16:creationId xmlns:a16="http://schemas.microsoft.com/office/drawing/2014/main" id="{82E909D9-11EF-2748-8717-E6ADF3CE7D4B}"/>
              </a:ext>
            </a:extLst>
          </p:cNvPr>
          <p:cNvPicPr>
            <a:picLocks noChangeAspect="1"/>
          </p:cNvPicPr>
          <p:nvPr/>
        </p:nvPicPr>
        <p:blipFill rotWithShape="1">
          <a:blip r:embed="rId3">
            <a:extLst>
              <a:ext uri="{28A0092B-C50C-407E-A947-70E740481C1C}">
                <a14:useLocalDpi xmlns:a14="http://schemas.microsoft.com/office/drawing/2010/main"/>
              </a:ext>
            </a:extLst>
          </a:blip>
          <a:srcRect t="20218" b="62091"/>
          <a:stretch/>
        </p:blipFill>
        <p:spPr>
          <a:xfrm>
            <a:off x="162371" y="2708920"/>
            <a:ext cx="8809385" cy="504056"/>
          </a:xfrm>
          <a:prstGeom prst="rect">
            <a:avLst/>
          </a:prstGeom>
        </p:spPr>
      </p:pic>
      <p:pic>
        <p:nvPicPr>
          <p:cNvPr id="13" name="图片 12">
            <a:extLst>
              <a:ext uri="{FF2B5EF4-FFF2-40B4-BE49-F238E27FC236}">
                <a16:creationId xmlns:a16="http://schemas.microsoft.com/office/drawing/2014/main" id="{77F2CC38-C5A8-AD4B-B1E9-305065796670}"/>
              </a:ext>
            </a:extLst>
          </p:cNvPr>
          <p:cNvPicPr>
            <a:picLocks noChangeAspect="1"/>
          </p:cNvPicPr>
          <p:nvPr/>
        </p:nvPicPr>
        <p:blipFill rotWithShape="1">
          <a:blip r:embed="rId4">
            <a:extLst>
              <a:ext uri="{28A0092B-C50C-407E-A947-70E740481C1C}">
                <a14:useLocalDpi xmlns:a14="http://schemas.microsoft.com/office/drawing/2010/main"/>
              </a:ext>
            </a:extLst>
          </a:blip>
          <a:srcRect b="78902"/>
          <a:stretch/>
        </p:blipFill>
        <p:spPr>
          <a:xfrm>
            <a:off x="164046" y="2138422"/>
            <a:ext cx="8809385" cy="601139"/>
          </a:xfrm>
          <a:prstGeom prst="rect">
            <a:avLst/>
          </a:prstGeom>
        </p:spPr>
      </p:pic>
      <p:pic>
        <p:nvPicPr>
          <p:cNvPr id="4" name="图片 3">
            <a:extLst>
              <a:ext uri="{FF2B5EF4-FFF2-40B4-BE49-F238E27FC236}">
                <a16:creationId xmlns:a16="http://schemas.microsoft.com/office/drawing/2014/main" id="{27E9A247-26DB-2943-BEE1-139A097ACA5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331640" y="3230153"/>
            <a:ext cx="6480720" cy="3255169"/>
          </a:xfrm>
          <a:prstGeom prst="rect">
            <a:avLst/>
          </a:prstGeom>
        </p:spPr>
      </p:pic>
    </p:spTree>
    <p:extLst>
      <p:ext uri="{BB962C8B-B14F-4D97-AF65-F5344CB8AC3E}">
        <p14:creationId xmlns:p14="http://schemas.microsoft.com/office/powerpoint/2010/main" val="1943213746"/>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32556" y="172197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2" name="图片 1">
            <a:extLst>
              <a:ext uri="{FF2B5EF4-FFF2-40B4-BE49-F238E27FC236}">
                <a16:creationId xmlns:a16="http://schemas.microsoft.com/office/drawing/2014/main" id="{38D44362-E783-2C49-BD31-109037807B6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99592" y="2359086"/>
            <a:ext cx="7579817" cy="3958132"/>
          </a:xfrm>
          <a:prstGeom prst="rect">
            <a:avLst/>
          </a:prstGeom>
        </p:spPr>
      </p:pic>
    </p:spTree>
    <p:extLst>
      <p:ext uri="{BB962C8B-B14F-4D97-AF65-F5344CB8AC3E}">
        <p14:creationId xmlns:p14="http://schemas.microsoft.com/office/powerpoint/2010/main" val="3888752517"/>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32556" y="172197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3" name="图片 2">
            <a:extLst>
              <a:ext uri="{FF2B5EF4-FFF2-40B4-BE49-F238E27FC236}">
                <a16:creationId xmlns:a16="http://schemas.microsoft.com/office/drawing/2014/main" id="{E2D1905B-D8E2-B24A-89FA-03AC9A2A9E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72700" y="2359086"/>
            <a:ext cx="7128792" cy="3992124"/>
          </a:xfrm>
          <a:prstGeom prst="rect">
            <a:avLst/>
          </a:prstGeom>
        </p:spPr>
      </p:pic>
    </p:spTree>
    <p:extLst>
      <p:ext uri="{BB962C8B-B14F-4D97-AF65-F5344CB8AC3E}">
        <p14:creationId xmlns:p14="http://schemas.microsoft.com/office/powerpoint/2010/main" val="2335906486"/>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204564" y="4170242"/>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2" name="图片 1">
            <a:extLst>
              <a:ext uri="{FF2B5EF4-FFF2-40B4-BE49-F238E27FC236}">
                <a16:creationId xmlns:a16="http://schemas.microsoft.com/office/drawing/2014/main" id="{E89E31C9-5A5B-BF4F-A265-2E9C770EC09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36473" y="4653136"/>
            <a:ext cx="7407935" cy="1172981"/>
          </a:xfrm>
          <a:prstGeom prst="rect">
            <a:avLst/>
          </a:prstGeom>
        </p:spPr>
      </p:pic>
      <p:pic>
        <p:nvPicPr>
          <p:cNvPr id="21" name="图片 20">
            <a:extLst>
              <a:ext uri="{FF2B5EF4-FFF2-40B4-BE49-F238E27FC236}">
                <a16:creationId xmlns:a16="http://schemas.microsoft.com/office/drawing/2014/main" id="{B09B336B-A3D3-6B48-A760-BF7DB0D9EB6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36473" y="2481701"/>
            <a:ext cx="7579817" cy="1285938"/>
          </a:xfrm>
          <a:prstGeom prst="rect">
            <a:avLst/>
          </a:prstGeom>
        </p:spPr>
      </p:pic>
      <p:sp>
        <p:nvSpPr>
          <p:cNvPr id="22" name="Text Box 4">
            <a:extLst>
              <a:ext uri="{FF2B5EF4-FFF2-40B4-BE49-F238E27FC236}">
                <a16:creationId xmlns:a16="http://schemas.microsoft.com/office/drawing/2014/main" id="{47B1A59B-A176-DD45-8B28-A493653D1D26}"/>
              </a:ext>
            </a:extLst>
          </p:cNvPr>
          <p:cNvSpPr txBox="1">
            <a:spLocks noChangeArrowheads="1"/>
          </p:cNvSpPr>
          <p:nvPr/>
        </p:nvSpPr>
        <p:spPr bwMode="auto">
          <a:xfrm>
            <a:off x="232880" y="179961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54428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32556" y="172197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2" name="图片 1">
            <a:extLst>
              <a:ext uri="{FF2B5EF4-FFF2-40B4-BE49-F238E27FC236}">
                <a16:creationId xmlns:a16="http://schemas.microsoft.com/office/drawing/2014/main" id="{B7A80A42-4645-AA43-95C9-7FDFAF7862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11560" y="2332022"/>
            <a:ext cx="7776864" cy="3985196"/>
          </a:xfrm>
          <a:prstGeom prst="rect">
            <a:avLst/>
          </a:prstGeom>
        </p:spPr>
      </p:pic>
    </p:spTree>
    <p:extLst>
      <p:ext uri="{BB962C8B-B14F-4D97-AF65-F5344CB8AC3E}">
        <p14:creationId xmlns:p14="http://schemas.microsoft.com/office/powerpoint/2010/main" val="228059644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56356" y="1012724"/>
            <a:ext cx="8991600" cy="534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ts val="0"/>
              </a:spcBef>
              <a:buFont typeface="Symbol" panose="05050102010706020507" pitchFamily="18" charset="2"/>
              <a:buChar char="¨"/>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Early machines used stack or accumulator-style architectures, virtually every machine designed after 1980 uses a load-store register architecture.</a:t>
            </a:r>
          </a:p>
          <a:p>
            <a:pPr marL="457200" indent="-457200" algn="just">
              <a:spcBef>
                <a:spcPts val="0"/>
              </a:spcBef>
              <a:spcAft>
                <a:spcPts val="600"/>
              </a:spcAft>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reasons for the emergence of general-purpose register (GPR) machines are as follows.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通用寄存器计算机的优势</a:t>
            </a:r>
          </a:p>
          <a:p>
            <a:pPr marL="457200" indent="457200" algn="just">
              <a:spcBef>
                <a:spcPts val="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Registers are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faster</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than memory.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要比存储器快</a:t>
            </a:r>
            <a:endPar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ts val="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Registers are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easier for a compiler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use and can be used more effectively.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对编译器而言，可以更容易有效地分配和使用寄存器</a:t>
            </a:r>
          </a:p>
          <a:p>
            <a:pPr marL="457200" indent="457200" algn="just">
              <a:spcBef>
                <a:spcPts val="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More importantly, registers can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hold variables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Then the memory traffic reduces, the program speeds up (faster), the code density improves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named with fewer bits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由于寄存器能存值，使得降低了存储访问，程序加速。可用更少的地址位对寄存器进行寻址，因为寄存器数量有限，代码密度提高 。</a:t>
            </a:r>
          </a:p>
        </p:txBody>
      </p:sp>
    </p:spTree>
    <p:extLst>
      <p:ext uri="{BB962C8B-B14F-4D97-AF65-F5344CB8AC3E}">
        <p14:creationId xmlns:p14="http://schemas.microsoft.com/office/powerpoint/2010/main" val="14546267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32556" y="172197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4" name="图片 3">
            <a:extLst>
              <a:ext uri="{FF2B5EF4-FFF2-40B4-BE49-F238E27FC236}">
                <a16:creationId xmlns:a16="http://schemas.microsoft.com/office/drawing/2014/main" id="{E1D4327F-E9E5-E84F-86BB-160798AD414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7584" y="2629014"/>
            <a:ext cx="7760717" cy="4048089"/>
          </a:xfrm>
          <a:prstGeom prst="rect">
            <a:avLst/>
          </a:prstGeom>
        </p:spPr>
      </p:pic>
    </p:spTree>
    <p:extLst>
      <p:ext uri="{BB962C8B-B14F-4D97-AF65-F5344CB8AC3E}">
        <p14:creationId xmlns:p14="http://schemas.microsoft.com/office/powerpoint/2010/main" val="1999697499"/>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043608" y="1084854"/>
            <a:ext cx="7544693"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fr-F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RISC-V Instruction Format</a:t>
            </a:r>
            <a:endParaRPr lang="zh-CN" altLang="fr-FR"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ext Box 4"/>
          <p:cNvSpPr txBox="1">
            <a:spLocks noChangeArrowheads="1"/>
          </p:cNvSpPr>
          <p:nvPr/>
        </p:nvSpPr>
        <p:spPr bwMode="auto">
          <a:xfrm>
            <a:off x="198576" y="4399092"/>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J</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Rectangle 2">
            <a:extLst>
              <a:ext uri="{FF2B5EF4-FFF2-40B4-BE49-F238E27FC236}">
                <a16:creationId xmlns:a16="http://schemas.microsoft.com/office/drawing/2014/main" id="{D970A6B9-AFB2-6E43-8DAA-1D1487072E3E}"/>
              </a:ext>
            </a:extLst>
          </p:cNvPr>
          <p:cNvSpPr>
            <a:spLocks noGrp="1" noChangeArrowheads="1"/>
          </p:cNvSpPr>
          <p:nvPr>
            <p:ph type="title"/>
          </p:nvPr>
        </p:nvSpPr>
        <p:spPr>
          <a:xfrm>
            <a:off x="201613" y="225425"/>
            <a:ext cx="5384487"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2.8 The RISC-V Architecture </a:t>
            </a:r>
          </a:p>
        </p:txBody>
      </p:sp>
      <p:pic>
        <p:nvPicPr>
          <p:cNvPr id="3" name="图片 2">
            <a:extLst>
              <a:ext uri="{FF2B5EF4-FFF2-40B4-BE49-F238E27FC236}">
                <a16:creationId xmlns:a16="http://schemas.microsoft.com/office/drawing/2014/main" id="{56E25F88-1A63-0846-B0B9-491E050F3DC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9706" y="5055426"/>
            <a:ext cx="7864615" cy="1194712"/>
          </a:xfrm>
          <a:prstGeom prst="rect">
            <a:avLst/>
          </a:prstGeom>
        </p:spPr>
      </p:pic>
      <p:sp>
        <p:nvSpPr>
          <p:cNvPr id="10" name="Text Box 4">
            <a:extLst>
              <a:ext uri="{FF2B5EF4-FFF2-40B4-BE49-F238E27FC236}">
                <a16:creationId xmlns:a16="http://schemas.microsoft.com/office/drawing/2014/main" id="{DCAB1D70-F3FD-DF41-A208-CC75B3D5BCCE}"/>
              </a:ext>
            </a:extLst>
          </p:cNvPr>
          <p:cNvSpPr txBox="1">
            <a:spLocks noChangeArrowheads="1"/>
          </p:cNvSpPr>
          <p:nvPr/>
        </p:nvSpPr>
        <p:spPr bwMode="auto">
          <a:xfrm>
            <a:off x="132556" y="1721970"/>
            <a:ext cx="8839200" cy="907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型指令</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spcBef>
                <a:spcPct val="20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pic>
        <p:nvPicPr>
          <p:cNvPr id="12" name="图片 11">
            <a:extLst>
              <a:ext uri="{FF2B5EF4-FFF2-40B4-BE49-F238E27FC236}">
                <a16:creationId xmlns:a16="http://schemas.microsoft.com/office/drawing/2014/main" id="{3B498A85-CC5D-5048-87E9-C53DB6F8793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11560" y="2332022"/>
            <a:ext cx="7776864" cy="1457018"/>
          </a:xfrm>
          <a:prstGeom prst="rect">
            <a:avLst/>
          </a:prstGeom>
        </p:spPr>
      </p:pic>
    </p:spTree>
    <p:extLst>
      <p:ext uri="{BB962C8B-B14F-4D97-AF65-F5344CB8AC3E}">
        <p14:creationId xmlns:p14="http://schemas.microsoft.com/office/powerpoint/2010/main" val="4139290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31248"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2.9 Intel VT-capable Instruction Set</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591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Virtualization is used by major processor vendors. Intension: enhance the processor’s ability to create and manage virtual resources from physical computing assets.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意图</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从物理计算资源中生成和管理虚拟资源</a:t>
            </a:r>
          </a:p>
          <a:p>
            <a:pPr marL="342900" indent="-342900" algn="just">
              <a:lnSpc>
                <a:spcPct val="90000"/>
              </a:lnSpc>
              <a:spcBef>
                <a:spcPct val="30000"/>
              </a:spcBef>
              <a:buSzPct val="100000"/>
              <a:buFont typeface="Wingdings" panose="05000000000000000000" pitchFamily="2" charset="2"/>
              <a:buChar char="u"/>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Intel Virtualization Technology (VT): enables a CPU to act as if it were several CPUs working in parallel, in order to enable several OSs to run at the same time in the same machine.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使</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CPU</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的所做如同有若干个</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CPU</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在并行运行，使得系统可在同一时间、在同一台机器上运行若干个操作系统。</a:t>
            </a:r>
          </a:p>
          <a:p>
            <a:pPr marL="342900" indent="-342900" algn="just">
              <a:lnSpc>
                <a:spcPct val="90000"/>
              </a:lnSpc>
              <a:spcBef>
                <a:spcPct val="30000"/>
              </a:spcBef>
              <a:buSzPct val="100000"/>
              <a:buFont typeface="Wingdings" panose="05000000000000000000" pitchFamily="2" charset="2"/>
              <a:buChar char="u"/>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Virtualization Technology:</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not new, there is some software on the market , VMware is the most famous one.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并非新技术</a:t>
            </a:r>
          </a:p>
        </p:txBody>
      </p:sp>
    </p:spTree>
    <p:extLst>
      <p:ext uri="{BB962C8B-B14F-4D97-AF65-F5344CB8AC3E}">
        <p14:creationId xmlns:p14="http://schemas.microsoft.com/office/powerpoint/2010/main" val="279790479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31248"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2.9 Intel VT-capable Instruction Set</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3455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Why implement VT inside CPU: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1200150" lvl="1" indent="-457200" algn="just">
              <a:lnSpc>
                <a:spcPct val="90000"/>
              </a:lnSpc>
              <a:spcBef>
                <a:spcPct val="30000"/>
              </a:spcBef>
              <a:buSzPct val="10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CPUs with VT have new instructions to control virtualization.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有新的控制虚拟的技术</a:t>
            </a:r>
          </a:p>
          <a:p>
            <a:pPr marL="1200150" lvl="1" indent="-457200" algn="just">
              <a:lnSpc>
                <a:spcPct val="90000"/>
              </a:lnSpc>
              <a:spcBef>
                <a:spcPct val="30000"/>
              </a:spcBef>
              <a:buSzPct val="100000"/>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With them, controlling software (called VMM, Virtual Machine Monitor) can be simpler, thus improving performance compared to software-only solutions.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由此，控制软件</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VMM</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更简单，性能提高。</a:t>
            </a:r>
          </a:p>
        </p:txBody>
      </p:sp>
    </p:spTree>
    <p:extLst>
      <p:ext uri="{BB962C8B-B14F-4D97-AF65-F5344CB8AC3E}">
        <p14:creationId xmlns:p14="http://schemas.microsoft.com/office/powerpoint/2010/main" val="2287307330"/>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31248"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2.9 Intel VT-capable Instruction Set</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526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Intel processors with VT: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带</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VT</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Intel</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处理器 </a:t>
            </a:r>
          </a:p>
          <a:p>
            <a:pPr algn="just">
              <a:lnSpc>
                <a:spcPct val="90000"/>
              </a:lnSpc>
              <a:spcBef>
                <a:spcPct val="30000"/>
              </a:spcBef>
              <a:buSzPct val="100000"/>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have a extra instruction set called Virtual Machine Extensions(VMX), define processor level support for virtual Machines.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有额外的指令集</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(VMX)</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为虚拟机提供处理器级的支持</a:t>
            </a:r>
          </a:p>
          <a:p>
            <a:pPr algn="just">
              <a:lnSpc>
                <a:spcPct val="90000"/>
              </a:lnSpc>
              <a:spcBef>
                <a:spcPct val="30000"/>
              </a:spcBef>
              <a:buSzPct val="100000"/>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These instructions are categorized into VMX root operation, VMX non-root operation, as well as VMX transitions between root and non-root.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指令分类</a:t>
            </a:r>
          </a:p>
          <a:p>
            <a:pPr algn="just">
              <a:lnSpc>
                <a:spcPct val="90000"/>
              </a:lnSpc>
              <a:spcBef>
                <a:spcPct val="30000"/>
              </a:spcBef>
              <a:buSzPct val="100000"/>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Examples: VMPTRLD, VMPTRST, VMCLEAR, VMREAD, VMWRITE, VMCALL, VMLAUCH, VMRESUME, VMXOFF, VMXON, INVEPT, INVVPID</a:t>
            </a:r>
          </a:p>
          <a:p>
            <a:pPr algn="just">
              <a:lnSpc>
                <a:spcPct val="90000"/>
              </a:lnSpc>
              <a:spcBef>
                <a:spcPct val="30000"/>
              </a:spcBef>
              <a:buSzPct val="10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(for explanation see page 2-31~2-32).</a:t>
            </a:r>
          </a:p>
        </p:txBody>
      </p:sp>
    </p:spTree>
    <p:extLst>
      <p:ext uri="{BB962C8B-B14F-4D97-AF65-F5344CB8AC3E}">
        <p14:creationId xmlns:p14="http://schemas.microsoft.com/office/powerpoint/2010/main" val="291629573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31248"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2.9 Intel VT-capable Instruction Set</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561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Virtual machine control structure (VMCS):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虚拟机控制结构 </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一种数据结构</a:t>
            </a:r>
          </a:p>
          <a:p>
            <a:pPr algn="just">
              <a:lnSpc>
                <a:spcPct val="90000"/>
              </a:lnSpc>
              <a:spcBef>
                <a:spcPct val="30000"/>
              </a:spcBef>
              <a:buSzPct val="100000"/>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VMX non-root operation and VMX transitions are controlled by VMCS.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控制</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VMX</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非根操作和转换。</a:t>
            </a:r>
          </a:p>
          <a:p>
            <a:pPr algn="just">
              <a:lnSpc>
                <a:spcPct val="90000"/>
              </a:lnSpc>
              <a:spcBef>
                <a:spcPct val="30000"/>
              </a:spcBef>
              <a:buSzPct val="100000"/>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Access to the VMCS is  managed through a component of processor state called the VMCS pointer(one per logical processor).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对</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VMCS</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的访问是通过</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VMCS</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指针来管理的。</a:t>
            </a:r>
          </a:p>
          <a:p>
            <a:pPr algn="just">
              <a:lnSpc>
                <a:spcPct val="90000"/>
              </a:lnSpc>
              <a:spcBef>
                <a:spcPct val="30000"/>
              </a:spcBef>
              <a:buSzPct val="100000"/>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VMCS pointer: (1) can be read and written using the VMPTRST and VMPTRLD. (2) configured by VMM using VMREAD, VMWRITE, and VMCLEAR. </a:t>
            </a:r>
          </a:p>
          <a:p>
            <a:pPr algn="just">
              <a:lnSpc>
                <a:spcPct val="90000"/>
              </a:lnSpc>
              <a:spcBef>
                <a:spcPct val="30000"/>
              </a:spcBef>
              <a:buSzPct val="100000"/>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 VMM could: (1) use a different VMCS for each VM it supports. (2) the use a different VMCS for each virtual processor (for a VM with multiple logical processors(virtual processors)). </a:t>
            </a:r>
          </a:p>
        </p:txBody>
      </p:sp>
    </p:spTree>
    <p:extLst>
      <p:ext uri="{BB962C8B-B14F-4D97-AF65-F5344CB8AC3E}">
        <p14:creationId xmlns:p14="http://schemas.microsoft.com/office/powerpoint/2010/main" val="2344075723"/>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31248"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2.9 Intel VT-capable Instruction Set</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201613" y="1052736"/>
            <a:ext cx="8839200" cy="36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30000"/>
              </a:spcBef>
              <a:buSzPct val="100000"/>
              <a:buFont typeface="Wingdings" panose="05000000000000000000" pitchFamily="2" charset="2"/>
              <a:buChar char="u"/>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VMM and Guest Software: </a:t>
            </a:r>
          </a:p>
          <a:p>
            <a:pPr algn="just">
              <a:lnSpc>
                <a:spcPct val="90000"/>
              </a:lnSpc>
              <a:spcBef>
                <a:spcPct val="30000"/>
              </a:spcBef>
              <a:buSzPct val="100000"/>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VMM: Virtual Machine Monitor, is virtualization controlling software. Usually only VMM runs under root operation.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通常只有</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VMM</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运行于根操作下。</a:t>
            </a:r>
          </a:p>
          <a:p>
            <a:pPr algn="just">
              <a:lnSpc>
                <a:spcPct val="90000"/>
              </a:lnSpc>
              <a:spcBef>
                <a:spcPct val="30000"/>
              </a:spcBef>
              <a:buSzPct val="100000"/>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Guest Software: the operating systems running on top of virtual machines runs under non-root operation.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客户软件工作于非根操作下。 </a:t>
            </a:r>
          </a:p>
          <a:p>
            <a:pPr algn="just">
              <a:lnSpc>
                <a:spcPct val="90000"/>
              </a:lnSpc>
              <a:spcBef>
                <a:spcPct val="30000"/>
              </a:spcBef>
              <a:buSzPct val="100000"/>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Figure 2.20 illustrates the interaction between a VMM and its guest software. </a:t>
            </a:r>
          </a:p>
        </p:txBody>
      </p:sp>
    </p:spTree>
    <p:extLst>
      <p:ext uri="{BB962C8B-B14F-4D97-AF65-F5344CB8AC3E}">
        <p14:creationId xmlns:p14="http://schemas.microsoft.com/office/powerpoint/2010/main" val="112170856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31248"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2.9 Intel VT-capable Instruction Set</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a:extLst>
              <a:ext uri="{FF2B5EF4-FFF2-40B4-BE49-F238E27FC236}">
                <a16:creationId xmlns:a16="http://schemas.microsoft.com/office/drawing/2014/main" id="{46743B67-DDBC-B24D-A5A4-4A61DAF71E2E}"/>
              </a:ext>
            </a:extLst>
          </p:cNvPr>
          <p:cNvSpPr txBox="1">
            <a:spLocks noChangeArrowheads="1"/>
          </p:cNvSpPr>
          <p:nvPr/>
        </p:nvSpPr>
        <p:spPr bwMode="auto">
          <a:xfrm>
            <a:off x="152400" y="4794250"/>
            <a:ext cx="838200" cy="3873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endParaRPr lang="zh-CN" altLang="en-US">
              <a:ea typeface="宋体" panose="02010600030101010101" pitchFamily="2" charset="-122"/>
            </a:endParaRPr>
          </a:p>
        </p:txBody>
      </p:sp>
      <p:sp>
        <p:nvSpPr>
          <p:cNvPr id="8" name="Text Box 5">
            <a:extLst>
              <a:ext uri="{FF2B5EF4-FFF2-40B4-BE49-F238E27FC236}">
                <a16:creationId xmlns:a16="http://schemas.microsoft.com/office/drawing/2014/main" id="{D96323D7-F1FD-9845-99B7-5D211AB6458F}"/>
              </a:ext>
            </a:extLst>
          </p:cNvPr>
          <p:cNvSpPr txBox="1">
            <a:spLocks noChangeArrowheads="1"/>
          </p:cNvSpPr>
          <p:nvPr/>
        </p:nvSpPr>
        <p:spPr bwMode="auto">
          <a:xfrm>
            <a:off x="1692275" y="5805488"/>
            <a:ext cx="5543550"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nSpc>
                <a:spcPct val="90000"/>
              </a:lnSpc>
              <a:spcBef>
                <a:spcPts val="1200"/>
              </a:spcBef>
            </a:pPr>
            <a:r>
              <a:rPr lang="en-US" altLang="zh-CN" sz="3200" b="1">
                <a:solidFill>
                  <a:srgbClr val="C00000"/>
                </a:solidFill>
                <a:ea typeface="宋体" panose="02010600030101010101" pitchFamily="2" charset="-122"/>
                <a:sym typeface="Symbol" pitchFamily="2" charset="2"/>
              </a:rPr>
              <a:t>Fig. 2.20: VMM</a:t>
            </a:r>
            <a:r>
              <a:rPr lang="zh-CN" altLang="en-US" sz="3200" b="1">
                <a:solidFill>
                  <a:srgbClr val="C00000"/>
                </a:solidFill>
                <a:ea typeface="宋体" panose="02010600030101010101" pitchFamily="2" charset="-122"/>
                <a:sym typeface="Symbol" pitchFamily="2" charset="2"/>
              </a:rPr>
              <a:t>与</a:t>
            </a:r>
            <a:r>
              <a:rPr lang="en-US" altLang="zh-CN" sz="3200" b="1">
                <a:solidFill>
                  <a:srgbClr val="C00000"/>
                </a:solidFill>
                <a:ea typeface="宋体" panose="02010600030101010101" pitchFamily="2" charset="-122"/>
                <a:sym typeface="Symbol" pitchFamily="2" charset="2"/>
              </a:rPr>
              <a:t>Guest</a:t>
            </a:r>
            <a:r>
              <a:rPr lang="zh-CN" altLang="en-US" sz="3200" b="1">
                <a:solidFill>
                  <a:srgbClr val="C00000"/>
                </a:solidFill>
                <a:ea typeface="宋体" panose="02010600030101010101" pitchFamily="2" charset="-122"/>
                <a:sym typeface="Symbol" pitchFamily="2" charset="2"/>
              </a:rPr>
              <a:t>交互</a:t>
            </a:r>
            <a:endParaRPr lang="en-US" altLang="zh-CN" sz="3200" b="1">
              <a:solidFill>
                <a:srgbClr val="C00000"/>
              </a:solidFill>
              <a:ea typeface="宋体" panose="02010600030101010101" pitchFamily="2" charset="-122"/>
              <a:sym typeface="Symbol" pitchFamily="2" charset="2"/>
            </a:endParaRPr>
          </a:p>
        </p:txBody>
      </p:sp>
      <p:sp>
        <p:nvSpPr>
          <p:cNvPr id="10" name="TextBox 1">
            <a:extLst>
              <a:ext uri="{FF2B5EF4-FFF2-40B4-BE49-F238E27FC236}">
                <a16:creationId xmlns:a16="http://schemas.microsoft.com/office/drawing/2014/main" id="{23929879-05F4-7946-8DCC-8EF503D9A3CB}"/>
              </a:ext>
            </a:extLst>
          </p:cNvPr>
          <p:cNvSpPr txBox="1">
            <a:spLocks noChangeArrowheads="1"/>
          </p:cNvSpPr>
          <p:nvPr/>
        </p:nvSpPr>
        <p:spPr bwMode="auto">
          <a:xfrm>
            <a:off x="1476375" y="1547813"/>
            <a:ext cx="1628775" cy="5857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r>
              <a:rPr lang="en-US" altLang="zh-CN" sz="3200" b="1">
                <a:solidFill>
                  <a:schemeClr val="tx1"/>
                </a:solidFill>
                <a:ea typeface="宋体" panose="02010600030101010101" pitchFamily="2" charset="-122"/>
              </a:rPr>
              <a:t>Guest0</a:t>
            </a:r>
            <a:endParaRPr lang="zh-CN" altLang="en-US" sz="3200" b="1">
              <a:solidFill>
                <a:schemeClr val="tx1"/>
              </a:solidFill>
              <a:ea typeface="宋体" panose="02010600030101010101" pitchFamily="2" charset="-122"/>
            </a:endParaRPr>
          </a:p>
        </p:txBody>
      </p:sp>
      <p:sp>
        <p:nvSpPr>
          <p:cNvPr id="11" name="TextBox 5">
            <a:extLst>
              <a:ext uri="{FF2B5EF4-FFF2-40B4-BE49-F238E27FC236}">
                <a16:creationId xmlns:a16="http://schemas.microsoft.com/office/drawing/2014/main" id="{EB3AB7C9-7D87-E74A-8EE6-D800888E5C03}"/>
              </a:ext>
            </a:extLst>
          </p:cNvPr>
          <p:cNvSpPr txBox="1">
            <a:spLocks noChangeArrowheads="1"/>
          </p:cNvSpPr>
          <p:nvPr/>
        </p:nvSpPr>
        <p:spPr bwMode="auto">
          <a:xfrm>
            <a:off x="5894388" y="1547813"/>
            <a:ext cx="1630362" cy="5857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r>
              <a:rPr lang="en-US" altLang="zh-CN" sz="3200" b="1">
                <a:solidFill>
                  <a:schemeClr val="tx1"/>
                </a:solidFill>
                <a:ea typeface="宋体" panose="02010600030101010101" pitchFamily="2" charset="-122"/>
              </a:rPr>
              <a:t>Guest1</a:t>
            </a:r>
            <a:endParaRPr lang="zh-CN" altLang="en-US" sz="3200" b="1">
              <a:solidFill>
                <a:schemeClr val="tx1"/>
              </a:solidFill>
              <a:ea typeface="宋体" panose="02010600030101010101" pitchFamily="2" charset="-122"/>
            </a:endParaRPr>
          </a:p>
        </p:txBody>
      </p:sp>
      <p:sp>
        <p:nvSpPr>
          <p:cNvPr id="12" name="TextBox 6">
            <a:extLst>
              <a:ext uri="{FF2B5EF4-FFF2-40B4-BE49-F238E27FC236}">
                <a16:creationId xmlns:a16="http://schemas.microsoft.com/office/drawing/2014/main" id="{D2AB56F0-6AF6-5C49-A1BD-63FCEDF93B3D}"/>
              </a:ext>
            </a:extLst>
          </p:cNvPr>
          <p:cNvSpPr txBox="1">
            <a:spLocks noChangeArrowheads="1"/>
          </p:cNvSpPr>
          <p:nvPr/>
        </p:nvSpPr>
        <p:spPr bwMode="auto">
          <a:xfrm>
            <a:off x="3105150" y="4068763"/>
            <a:ext cx="2789238" cy="584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r>
              <a:rPr lang="en-US" altLang="zh-CN" sz="3200" b="1">
                <a:solidFill>
                  <a:schemeClr val="tx1"/>
                </a:solidFill>
                <a:ea typeface="宋体" panose="02010600030101010101" pitchFamily="2" charset="-122"/>
              </a:rPr>
              <a:t>VMM</a:t>
            </a:r>
            <a:endParaRPr lang="zh-CN" altLang="en-US" sz="3200" b="1">
              <a:solidFill>
                <a:schemeClr val="tx1"/>
              </a:solidFill>
              <a:ea typeface="宋体" panose="02010600030101010101" pitchFamily="2" charset="-122"/>
            </a:endParaRPr>
          </a:p>
        </p:txBody>
      </p:sp>
      <p:cxnSp>
        <p:nvCxnSpPr>
          <p:cNvPr id="13" name="直接箭头连接符 3">
            <a:extLst>
              <a:ext uri="{FF2B5EF4-FFF2-40B4-BE49-F238E27FC236}">
                <a16:creationId xmlns:a16="http://schemas.microsoft.com/office/drawing/2014/main" id="{C38BFAA5-F76D-8D44-AA95-BF4D3E5AE11C}"/>
              </a:ext>
            </a:extLst>
          </p:cNvPr>
          <p:cNvCxnSpPr>
            <a:cxnSpLocks noChangeShapeType="1"/>
          </p:cNvCxnSpPr>
          <p:nvPr/>
        </p:nvCxnSpPr>
        <p:spPr bwMode="auto">
          <a:xfrm flipH="1" flipV="1">
            <a:off x="2700338" y="2133600"/>
            <a:ext cx="1223962" cy="1935163"/>
          </a:xfrm>
          <a:prstGeom prst="straightConnector1">
            <a:avLst/>
          </a:prstGeom>
          <a:noFill/>
          <a:ln w="12700" algn="ctr">
            <a:solidFill>
              <a:schemeClr val="tx1"/>
            </a:solidFill>
            <a:round/>
            <a:headEnd type="none" w="lg"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9">
            <a:extLst>
              <a:ext uri="{FF2B5EF4-FFF2-40B4-BE49-F238E27FC236}">
                <a16:creationId xmlns:a16="http://schemas.microsoft.com/office/drawing/2014/main" id="{C397F80C-871C-9F4D-B8F9-881E914828FC}"/>
              </a:ext>
            </a:extLst>
          </p:cNvPr>
          <p:cNvCxnSpPr>
            <a:cxnSpLocks noChangeShapeType="1"/>
          </p:cNvCxnSpPr>
          <p:nvPr/>
        </p:nvCxnSpPr>
        <p:spPr bwMode="auto">
          <a:xfrm flipV="1">
            <a:off x="5148263" y="2133600"/>
            <a:ext cx="1152525" cy="1935163"/>
          </a:xfrm>
          <a:prstGeom prst="straightConnector1">
            <a:avLst/>
          </a:prstGeom>
          <a:noFill/>
          <a:ln w="12700" algn="ctr">
            <a:solidFill>
              <a:schemeClr val="tx1"/>
            </a:solidFill>
            <a:round/>
            <a:headEnd type="none" w="lg"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1">
            <a:extLst>
              <a:ext uri="{FF2B5EF4-FFF2-40B4-BE49-F238E27FC236}">
                <a16:creationId xmlns:a16="http://schemas.microsoft.com/office/drawing/2014/main" id="{9DF9C420-813E-6048-A9C9-22D5EEEA8D78}"/>
              </a:ext>
            </a:extLst>
          </p:cNvPr>
          <p:cNvSpPr txBox="1">
            <a:spLocks noChangeArrowheads="1"/>
          </p:cNvSpPr>
          <p:nvPr/>
        </p:nvSpPr>
        <p:spPr bwMode="auto">
          <a:xfrm>
            <a:off x="3419475" y="3284538"/>
            <a:ext cx="2197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r>
              <a:rPr lang="en-US" altLang="zh-CN" b="1">
                <a:solidFill>
                  <a:schemeClr val="tx1"/>
                </a:solidFill>
                <a:ea typeface="宋体" panose="02010600030101010101" pitchFamily="2" charset="-122"/>
              </a:rPr>
              <a:t>VMLAUNCH</a:t>
            </a:r>
            <a:endParaRPr lang="zh-CN" altLang="en-US" b="1">
              <a:solidFill>
                <a:schemeClr val="tx1"/>
              </a:solidFill>
              <a:ea typeface="宋体" panose="02010600030101010101" pitchFamily="2" charset="-122"/>
            </a:endParaRPr>
          </a:p>
        </p:txBody>
      </p:sp>
      <p:cxnSp>
        <p:nvCxnSpPr>
          <p:cNvPr id="16" name="直接箭头连接符 12">
            <a:extLst>
              <a:ext uri="{FF2B5EF4-FFF2-40B4-BE49-F238E27FC236}">
                <a16:creationId xmlns:a16="http://schemas.microsoft.com/office/drawing/2014/main" id="{5AD77F78-EF4D-D94B-B4ED-C71114EA06D0}"/>
              </a:ext>
            </a:extLst>
          </p:cNvPr>
          <p:cNvCxnSpPr>
            <a:cxnSpLocks noChangeShapeType="1"/>
          </p:cNvCxnSpPr>
          <p:nvPr/>
        </p:nvCxnSpPr>
        <p:spPr bwMode="auto">
          <a:xfrm>
            <a:off x="1979613" y="2133600"/>
            <a:ext cx="1512887" cy="1935163"/>
          </a:xfrm>
          <a:prstGeom prst="straightConnector1">
            <a:avLst/>
          </a:prstGeom>
          <a:noFill/>
          <a:ln w="12700" algn="ctr">
            <a:solidFill>
              <a:schemeClr val="tx1"/>
            </a:solidFill>
            <a:round/>
            <a:headEnd type="none" w="lg"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5">
            <a:extLst>
              <a:ext uri="{FF2B5EF4-FFF2-40B4-BE49-F238E27FC236}">
                <a16:creationId xmlns:a16="http://schemas.microsoft.com/office/drawing/2014/main" id="{85E3F68D-902A-7E4D-A530-8D9B0DBB87E1}"/>
              </a:ext>
            </a:extLst>
          </p:cNvPr>
          <p:cNvCxnSpPr>
            <a:cxnSpLocks noChangeShapeType="1"/>
          </p:cNvCxnSpPr>
          <p:nvPr/>
        </p:nvCxnSpPr>
        <p:spPr bwMode="auto">
          <a:xfrm flipH="1">
            <a:off x="5580063" y="2141538"/>
            <a:ext cx="1439862" cy="1927225"/>
          </a:xfrm>
          <a:prstGeom prst="straightConnector1">
            <a:avLst/>
          </a:prstGeom>
          <a:noFill/>
          <a:ln w="12700" algn="ctr">
            <a:solidFill>
              <a:schemeClr val="tx1"/>
            </a:solidFill>
            <a:round/>
            <a:headEnd type="none" w="lg"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8">
            <a:extLst>
              <a:ext uri="{FF2B5EF4-FFF2-40B4-BE49-F238E27FC236}">
                <a16:creationId xmlns:a16="http://schemas.microsoft.com/office/drawing/2014/main" id="{E3661906-71F1-CE47-9A9D-5307F34D4F8A}"/>
              </a:ext>
            </a:extLst>
          </p:cNvPr>
          <p:cNvSpPr txBox="1">
            <a:spLocks noChangeArrowheads="1"/>
          </p:cNvSpPr>
          <p:nvPr/>
        </p:nvSpPr>
        <p:spPr bwMode="auto">
          <a:xfrm>
            <a:off x="827088" y="3068638"/>
            <a:ext cx="2016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r>
              <a:rPr lang="en-US" altLang="zh-CN" b="1">
                <a:solidFill>
                  <a:schemeClr val="tx1"/>
                </a:solidFill>
                <a:ea typeface="宋体" panose="02010600030101010101" pitchFamily="2" charset="-122"/>
              </a:rPr>
              <a:t>VMRESUME</a:t>
            </a:r>
            <a:endParaRPr lang="zh-CN" altLang="en-US" b="1">
              <a:solidFill>
                <a:schemeClr val="tx1"/>
              </a:solidFill>
              <a:ea typeface="宋体" panose="02010600030101010101" pitchFamily="2" charset="-122"/>
            </a:endParaRPr>
          </a:p>
        </p:txBody>
      </p:sp>
      <p:sp>
        <p:nvSpPr>
          <p:cNvPr id="21" name="TextBox 19">
            <a:extLst>
              <a:ext uri="{FF2B5EF4-FFF2-40B4-BE49-F238E27FC236}">
                <a16:creationId xmlns:a16="http://schemas.microsoft.com/office/drawing/2014/main" id="{15DDFDD9-971B-9E4E-898B-C8D80872ADB1}"/>
              </a:ext>
            </a:extLst>
          </p:cNvPr>
          <p:cNvSpPr txBox="1">
            <a:spLocks noChangeArrowheads="1"/>
          </p:cNvSpPr>
          <p:nvPr/>
        </p:nvSpPr>
        <p:spPr bwMode="auto">
          <a:xfrm>
            <a:off x="6227763" y="3068638"/>
            <a:ext cx="2016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r>
              <a:rPr lang="en-US" altLang="zh-CN" b="1">
                <a:solidFill>
                  <a:schemeClr val="tx1"/>
                </a:solidFill>
                <a:ea typeface="宋体" panose="02010600030101010101" pitchFamily="2" charset="-122"/>
              </a:rPr>
              <a:t>VMRESUME</a:t>
            </a:r>
            <a:endParaRPr lang="zh-CN" altLang="en-US" b="1">
              <a:solidFill>
                <a:schemeClr val="tx1"/>
              </a:solidFill>
              <a:ea typeface="宋体" panose="02010600030101010101" pitchFamily="2" charset="-122"/>
            </a:endParaRPr>
          </a:p>
        </p:txBody>
      </p:sp>
      <p:sp>
        <p:nvSpPr>
          <p:cNvPr id="22" name="TextBox 20">
            <a:extLst>
              <a:ext uri="{FF2B5EF4-FFF2-40B4-BE49-F238E27FC236}">
                <a16:creationId xmlns:a16="http://schemas.microsoft.com/office/drawing/2014/main" id="{5F77926B-9997-B048-825E-CB54CAE2FB8F}"/>
              </a:ext>
            </a:extLst>
          </p:cNvPr>
          <p:cNvSpPr txBox="1">
            <a:spLocks noChangeArrowheads="1"/>
          </p:cNvSpPr>
          <p:nvPr/>
        </p:nvSpPr>
        <p:spPr bwMode="auto">
          <a:xfrm>
            <a:off x="827088" y="4149725"/>
            <a:ext cx="1368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r>
              <a:rPr lang="en-US" altLang="zh-CN" b="1">
                <a:solidFill>
                  <a:schemeClr val="tx1"/>
                </a:solidFill>
                <a:ea typeface="宋体" panose="02010600030101010101" pitchFamily="2" charset="-122"/>
              </a:rPr>
              <a:t>VMXON</a:t>
            </a:r>
            <a:endParaRPr lang="zh-CN" altLang="en-US" b="1">
              <a:solidFill>
                <a:schemeClr val="tx1"/>
              </a:solidFill>
              <a:ea typeface="宋体" panose="02010600030101010101" pitchFamily="2" charset="-122"/>
            </a:endParaRPr>
          </a:p>
        </p:txBody>
      </p:sp>
      <p:sp>
        <p:nvSpPr>
          <p:cNvPr id="23" name="TextBox 21">
            <a:extLst>
              <a:ext uri="{FF2B5EF4-FFF2-40B4-BE49-F238E27FC236}">
                <a16:creationId xmlns:a16="http://schemas.microsoft.com/office/drawing/2014/main" id="{43AA1250-6FF9-DE49-9F33-BA15765D3538}"/>
              </a:ext>
            </a:extLst>
          </p:cNvPr>
          <p:cNvSpPr txBox="1">
            <a:spLocks noChangeArrowheads="1"/>
          </p:cNvSpPr>
          <p:nvPr/>
        </p:nvSpPr>
        <p:spPr bwMode="auto">
          <a:xfrm>
            <a:off x="6875463" y="4119563"/>
            <a:ext cx="1368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r>
              <a:rPr lang="en-US" altLang="zh-CN" b="1">
                <a:solidFill>
                  <a:schemeClr val="tx1"/>
                </a:solidFill>
                <a:ea typeface="宋体" panose="02010600030101010101" pitchFamily="2" charset="-122"/>
              </a:rPr>
              <a:t>VMOFF</a:t>
            </a:r>
            <a:endParaRPr lang="zh-CN" altLang="en-US" b="1">
              <a:solidFill>
                <a:schemeClr val="tx1"/>
              </a:solidFill>
              <a:ea typeface="宋体" panose="02010600030101010101" pitchFamily="2" charset="-122"/>
            </a:endParaRPr>
          </a:p>
        </p:txBody>
      </p:sp>
      <p:cxnSp>
        <p:nvCxnSpPr>
          <p:cNvPr id="24" name="直接箭头连接符 22">
            <a:extLst>
              <a:ext uri="{FF2B5EF4-FFF2-40B4-BE49-F238E27FC236}">
                <a16:creationId xmlns:a16="http://schemas.microsoft.com/office/drawing/2014/main" id="{27DA4270-165E-C545-ADAE-292DAFF68995}"/>
              </a:ext>
            </a:extLst>
          </p:cNvPr>
          <p:cNvCxnSpPr>
            <a:cxnSpLocks noChangeShapeType="1"/>
          </p:cNvCxnSpPr>
          <p:nvPr/>
        </p:nvCxnSpPr>
        <p:spPr bwMode="auto">
          <a:xfrm>
            <a:off x="2132013" y="4365625"/>
            <a:ext cx="973137" cy="0"/>
          </a:xfrm>
          <a:prstGeom prst="straightConnector1">
            <a:avLst/>
          </a:prstGeom>
          <a:noFill/>
          <a:ln w="12700" algn="ctr">
            <a:solidFill>
              <a:schemeClr val="tx1"/>
            </a:solidFill>
            <a:round/>
            <a:headEnd type="none" w="lg"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a:extLst>
              <a:ext uri="{FF2B5EF4-FFF2-40B4-BE49-F238E27FC236}">
                <a16:creationId xmlns:a16="http://schemas.microsoft.com/office/drawing/2014/main" id="{DB1BA450-E40A-344E-8C0B-DC5A434F61D3}"/>
              </a:ext>
            </a:extLst>
          </p:cNvPr>
          <p:cNvCxnSpPr>
            <a:cxnSpLocks noChangeShapeType="1"/>
          </p:cNvCxnSpPr>
          <p:nvPr/>
        </p:nvCxnSpPr>
        <p:spPr bwMode="auto">
          <a:xfrm>
            <a:off x="5940425" y="4365625"/>
            <a:ext cx="973138" cy="0"/>
          </a:xfrm>
          <a:prstGeom prst="straightConnector1">
            <a:avLst/>
          </a:prstGeom>
          <a:noFill/>
          <a:ln w="12700" algn="ctr">
            <a:solidFill>
              <a:schemeClr val="tx1"/>
            </a:solidFill>
            <a:round/>
            <a:headEnd type="none" w="lg" len="lg"/>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698652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31248"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2.9 Intel VT-capable Instruction Set</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6" name="Text Box 5">
            <a:extLst>
              <a:ext uri="{FF2B5EF4-FFF2-40B4-BE49-F238E27FC236}">
                <a16:creationId xmlns:a16="http://schemas.microsoft.com/office/drawing/2014/main" id="{EA49EDF0-E680-E941-B500-10236CF08FAD}"/>
              </a:ext>
            </a:extLst>
          </p:cNvPr>
          <p:cNvSpPr txBox="1">
            <a:spLocks noChangeArrowheads="1"/>
          </p:cNvSpPr>
          <p:nvPr/>
        </p:nvSpPr>
        <p:spPr bwMode="auto">
          <a:xfrm>
            <a:off x="132556" y="1268760"/>
            <a:ext cx="8839200" cy="5255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30000"/>
              </a:spcBef>
              <a:buSzPct val="100000"/>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Fig. 2.20</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algn="just">
              <a:lnSpc>
                <a:spcPct val="90000"/>
              </a:lnSpc>
              <a:spcBef>
                <a:spcPct val="30000"/>
              </a:spcBef>
              <a:buSzPct val="100000"/>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To enter virtualization mode, the software should execute VMXON and then call the VMM.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进入虚拟模式，软件应先执行</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VMXON,</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然后调用</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VMM</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endPar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algn="just">
              <a:lnSpc>
                <a:spcPct val="90000"/>
              </a:lnSpc>
              <a:spcBef>
                <a:spcPct val="30000"/>
              </a:spcBef>
              <a:buSzPct val="100000"/>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  Then VMM enter each VM using VMLAUNCH, and exit it by using the VMRESUME.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然后</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VMM</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用</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VMLAUNCH</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进入每个虚拟机</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并用</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VMRESUME</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退出。</a:t>
            </a:r>
            <a:endPar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algn="just">
              <a:lnSpc>
                <a:spcPct val="90000"/>
              </a:lnSpc>
              <a:spcBef>
                <a:spcPct val="30000"/>
              </a:spcBef>
              <a:buSzPct val="100000"/>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  If VMM wants to shutdown and exit virtualization mode, it executes the VMXOFF instruction.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如果</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VMM</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要关机并退出虚拟模式</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就执行</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VMOFF</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指令。</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p>
          <a:p>
            <a:pPr algn="just">
              <a:lnSpc>
                <a:spcPct val="90000"/>
              </a:lnSpc>
              <a:spcBef>
                <a:spcPct val="30000"/>
              </a:spcBef>
              <a:buSzPct val="100000"/>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Each guest shown can be a different OS, running its own software (even several programs at the same time).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每个客户可是不同的</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运行自己的软件。</a:t>
            </a:r>
            <a:r>
              <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p>
        </p:txBody>
      </p:sp>
    </p:spTree>
    <p:extLst>
      <p:ext uri="{BB962C8B-B14F-4D97-AF65-F5344CB8AC3E}">
        <p14:creationId xmlns:p14="http://schemas.microsoft.com/office/powerpoint/2010/main" val="3447973512"/>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1043608" y="1196752"/>
            <a:ext cx="7380882" cy="5446106"/>
          </a:xfrm>
        </p:spPr>
        <p:txBody>
          <a:bodyPr lIns="28800" rIns="28800"/>
          <a:lstStyle/>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2.1 Classifying Instruction Set Architecture   </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2.2 Interpreting Memory Address   </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2.3 Addressing Modes  </a:t>
            </a:r>
            <a:endParaRPr lang="zh-CN" altLang="en-US" sz="2800" dirty="0">
              <a:latin typeface="Times New Roman" panose="02020603050405020304" pitchFamily="18" charset="0"/>
              <a:ea typeface="宋体" panose="02010600030101010101" pitchFamily="2" charset="-122"/>
            </a:endParaRP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2.4 Optimizing Instruction Formats </a:t>
            </a:r>
            <a:endParaRPr lang="zh-CN" altLang="en-US" sz="2800" dirty="0">
              <a:latin typeface="Times New Roman" panose="02020603050405020304" pitchFamily="18" charset="0"/>
              <a:ea typeface="宋体" panose="02010600030101010101" pitchFamily="2" charset="-122"/>
            </a:endParaRP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2.5 Operation in the Instruction Set </a:t>
            </a:r>
            <a:endParaRPr lang="zh-CN" altLang="en-US" sz="2800" dirty="0">
              <a:latin typeface="Times New Roman" panose="02020603050405020304" pitchFamily="18" charset="0"/>
              <a:ea typeface="宋体" panose="02010600030101010101" pitchFamily="2" charset="-122"/>
            </a:endParaRP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2.6 RISC vs. CISC   </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2.7 The DLX Architecture  </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2.8 The RISC-V Architecture </a:t>
            </a:r>
          </a:p>
        </p:txBody>
      </p:sp>
      <p:grpSp>
        <p:nvGrpSpPr>
          <p:cNvPr id="18435" name="组合 4"/>
          <p:cNvGrpSpPr>
            <a:grpSpLocks/>
          </p:cNvGrpSpPr>
          <p:nvPr/>
        </p:nvGrpSpPr>
        <p:grpSpPr bwMode="auto">
          <a:xfrm>
            <a:off x="-3175" y="785813"/>
            <a:ext cx="9144000" cy="134937"/>
            <a:chOff x="0" y="919105"/>
            <a:chExt cx="9144000" cy="134443"/>
          </a:xfrm>
        </p:grpSpPr>
        <p:cxnSp>
          <p:nvCxnSpPr>
            <p:cNvPr id="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7">
              <a:extLst>
                <a:ext uri="{FF2B5EF4-FFF2-40B4-BE49-F238E27FC236}">
                  <a16:creationId xmlns:a16="http://schemas.microsoft.com/office/drawing/2014/main" id="{4757F2B2-E4C1-5D4F-9293-60D6B5E57496}"/>
                </a:ext>
              </a:extLst>
            </p:cNvPr>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8436" name="矩形 8"/>
          <p:cNvSpPr>
            <a:spLocks noChangeArrowheads="1"/>
          </p:cNvSpPr>
          <p:nvPr/>
        </p:nvSpPr>
        <p:spPr bwMode="auto">
          <a:xfrm>
            <a:off x="-9525" y="139700"/>
            <a:ext cx="9118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3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Chapter 2 </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 Set Architecture</a:t>
            </a:r>
          </a:p>
        </p:txBody>
      </p:sp>
    </p:spTree>
    <p:extLst>
      <p:ext uri="{BB962C8B-B14F-4D97-AF65-F5344CB8AC3E}">
        <p14:creationId xmlns:p14="http://schemas.microsoft.com/office/powerpoint/2010/main" val="143412169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07504" y="1108076"/>
            <a:ext cx="8915400" cy="5375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Two major characteristics divide GPR architectures.</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两种主要的指令特性能够将通用寄存器型指令集结构进一步细分</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spcBef>
                <a:spcPct val="20000"/>
              </a:spcBef>
              <a:buFont typeface="Wingdings" panose="05000000000000000000" pitchFamily="2" charset="2"/>
              <a:buChar char="Ø"/>
            </a:pP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first</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whether an ALU instruction has two or three operands</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ALU</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有两个还是三个操作数</a:t>
            </a:r>
          </a:p>
          <a:p>
            <a:pPr marL="360000" algn="just">
              <a:spcBef>
                <a:spcPct val="20000"/>
              </a:spcBef>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three-operand</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format: a result and two source operands. </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三操作数格式：一个结果，两个源操作数 </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ADD R3, R1, R2</a:t>
            </a:r>
            <a:endParaRPr lang="zh-CN" altLang="en-US"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360000" algn="just">
              <a:spcBef>
                <a:spcPct val="20000"/>
              </a:spcBef>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two-operand</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format:  one of the operands is both a source and a result for the operation. </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二操作数格式：一个操作数既是源也是结果操作数 </a:t>
            </a:r>
            <a:r>
              <a:rPr kumimoji="1" lang="en-US" altLang="zh-CN"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ADD   R1, B</a:t>
            </a:r>
            <a:endParaRPr lang="zh-CN" altLang="en-US"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spcBef>
                <a:spcPct val="20000"/>
              </a:spcBef>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second: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how many of the operands may be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memory addresses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Typically from none to three.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指令中，有多少个操作数可以用存储器来寻址，也即有多少个存储器操作数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193752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07504" y="1108076"/>
            <a:ext cx="8915400" cy="120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Possible combinations of memory operands and total operands per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typical ALU instruction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with examples of machine.</a:t>
            </a:r>
            <a:endParaRPr lang="zh-CN" altLang="en-US" sz="20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a:ext>
            </a:extLst>
          </a:blip>
          <a:srcRect l="1755" t="3490" r="1755" b="4060"/>
          <a:stretch/>
        </p:blipFill>
        <p:spPr>
          <a:xfrm>
            <a:off x="611560" y="2445523"/>
            <a:ext cx="8064896" cy="3885814"/>
          </a:xfrm>
          <a:prstGeom prst="rect">
            <a:avLst/>
          </a:prstGeom>
          <a:ln>
            <a:solidFill>
              <a:schemeClr val="tx1"/>
            </a:solidFill>
          </a:ln>
        </p:spPr>
      </p:pic>
    </p:spTree>
    <p:extLst>
      <p:ext uri="{BB962C8B-B14F-4D97-AF65-F5344CB8AC3E}">
        <p14:creationId xmlns:p14="http://schemas.microsoft.com/office/powerpoint/2010/main" val="77300135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29"/>
          <p:cNvSpPr txBox="1">
            <a:spLocks noChangeArrowheads="1"/>
          </p:cNvSpPr>
          <p:nvPr/>
        </p:nvSpPr>
        <p:spPr bwMode="auto">
          <a:xfrm>
            <a:off x="148208" y="1052736"/>
            <a:ext cx="8888288" cy="685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80000"/>
              </a:lnSpc>
              <a:spcBef>
                <a:spcPct val="20000"/>
              </a:spcBef>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Advantages and Disadvantages of the three most common types of general-purpose register machines.</a:t>
            </a:r>
          </a:p>
        </p:txBody>
      </p:sp>
      <p:pic>
        <p:nvPicPr>
          <p:cNvPr id="9" name="Picture 28"/>
          <p:cNvPicPr>
            <a:picLocks noChangeAspect="1" noChangeArrowheads="1"/>
          </p:cNvPicPr>
          <p:nvPr/>
        </p:nvPicPr>
        <p:blipFill rotWithShape="1">
          <a:blip r:embed="rId3">
            <a:extLst>
              <a:ext uri="{28A0092B-C50C-407E-A947-70E740481C1C}">
                <a14:useLocalDpi xmlns:a14="http://schemas.microsoft.com/office/drawing/2010/main"/>
              </a:ext>
            </a:extLst>
          </a:blip>
          <a:srcRect b="28101"/>
          <a:stretch/>
        </p:blipFill>
        <p:spPr bwMode="auto">
          <a:xfrm>
            <a:off x="323528" y="1988840"/>
            <a:ext cx="8561578"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152975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29"/>
          <p:cNvSpPr txBox="1">
            <a:spLocks noChangeArrowheads="1"/>
          </p:cNvSpPr>
          <p:nvPr/>
        </p:nvSpPr>
        <p:spPr bwMode="auto">
          <a:xfrm>
            <a:off x="148208" y="1052736"/>
            <a:ext cx="8888288" cy="78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8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Advantages and Disadvantages of the three most common types of general-purpose register machines.</a:t>
            </a:r>
          </a:p>
        </p:txBody>
      </p:sp>
      <p:sp>
        <p:nvSpPr>
          <p:cNvPr id="11" name="Rectangle 3077"/>
          <p:cNvSpPr txBox="1">
            <a:spLocks noChangeArrowheads="1"/>
          </p:cNvSpPr>
          <p:nvPr/>
        </p:nvSpPr>
        <p:spPr bwMode="auto">
          <a:xfrm>
            <a:off x="170343" y="1859288"/>
            <a:ext cx="8722138"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rgbClr val="0000CC"/>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rgbClr val="0000CC"/>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rgbClr val="0000CC"/>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rgbClr val="0000CC"/>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9pPr>
          </a:lstStyle>
          <a:p>
            <a:pPr lvl="0" eaLnBrk="1" hangingPunct="1">
              <a:lnSpc>
                <a:spcPct val="160000"/>
              </a:lnSpc>
              <a:buFont typeface="Wingdings" panose="05000000000000000000" pitchFamily="2" charset="2"/>
              <a:buChar char="Ø"/>
            </a:pPr>
            <a:r>
              <a:rPr lang="en-US" altLang="zh-CN" sz="2400" kern="0" dirty="0">
                <a:solidFill>
                  <a:srgbClr val="800000"/>
                </a:solidFill>
                <a:latin typeface="Times New Roman" panose="02020603050405020304" pitchFamily="18" charset="0"/>
                <a:ea typeface="华文中宋"/>
                <a:cs typeface="Times New Roman" panose="02020603050405020304" pitchFamily="18" charset="0"/>
              </a:rPr>
              <a:t>Register-register architecture </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寄存器－寄存器型（</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0,3</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a:t>
            </a:r>
          </a:p>
          <a:p>
            <a:pPr marL="908050" marR="0" lvl="1" indent="-436563" algn="l" defTabSz="914400" rtl="0" eaLnBrk="1" fontAlgn="base" latinLnBrk="0" hangingPunct="1">
              <a:lnSpc>
                <a:spcPct val="160000"/>
              </a:lnSpc>
              <a:spcBef>
                <a:spcPct val="20000"/>
              </a:spcBef>
              <a:spcAft>
                <a:spcPct val="0"/>
              </a:spcAft>
              <a:buClr>
                <a:srgbClr val="0000CC"/>
              </a:buClr>
              <a:buSzTx/>
              <a:buFont typeface="Wingdings" panose="05000000000000000000" pitchFamily="2" charset="2"/>
              <a:buChar char="n"/>
              <a:tabLst/>
              <a:defRPr/>
            </a:pPr>
            <a:r>
              <a:rPr kumimoji="0" lang="zh-CN" altLang="en-US" sz="2400" b="1" i="0" u="none" strike="noStrike" kern="0" cap="none" spc="0" normalizeH="0" baseline="0" noProof="0" dirty="0">
                <a:ln>
                  <a:noFill/>
                </a:ln>
                <a:solidFill>
                  <a:srgbClr val="800000"/>
                </a:solidFill>
                <a:effectLst/>
                <a:uLnTx/>
                <a:uFillTx/>
                <a:latin typeface="Times New Roman" panose="02020603050405020304" pitchFamily="18" charset="0"/>
                <a:ea typeface="华文中宋"/>
                <a:cs typeface="Times New Roman" panose="02020603050405020304" pitchFamily="18" charset="0"/>
              </a:rPr>
              <a:t>优点：</a:t>
            </a:r>
          </a:p>
          <a:p>
            <a:pPr marL="1304925" marR="0" lvl="2" indent="-395288" algn="l" defTabSz="914400" rtl="0" eaLnBrk="1" fontAlgn="base" latinLnBrk="0" hangingPunct="1">
              <a:lnSpc>
                <a:spcPct val="160000"/>
              </a:lnSpc>
              <a:spcBef>
                <a:spcPct val="20000"/>
              </a:spcBef>
              <a:spcAft>
                <a:spcPct val="0"/>
              </a:spcAft>
              <a:buClr>
                <a:srgbClr val="0000CC"/>
              </a:buClr>
              <a:buSzTx/>
              <a:buFont typeface="Wingdings" panose="05000000000000000000" pitchFamily="2" charset="2"/>
              <a:buChar char="o"/>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简单，指令字长固定，是一种简单的代码生成模型，各种指令的执行时钟周期数相近。</a:t>
            </a:r>
          </a:p>
          <a:p>
            <a:pPr marL="908050" marR="0" lvl="1" indent="-436563" algn="l" defTabSz="914400" rtl="0" eaLnBrk="1" fontAlgn="base" latinLnBrk="0" hangingPunct="1">
              <a:lnSpc>
                <a:spcPct val="160000"/>
              </a:lnSpc>
              <a:spcBef>
                <a:spcPct val="20000"/>
              </a:spcBef>
              <a:spcAft>
                <a:spcPct val="0"/>
              </a:spcAft>
              <a:buClr>
                <a:srgbClr val="0000CC"/>
              </a:buClr>
              <a:buSzTx/>
              <a:buFont typeface="Wingdings" panose="05000000000000000000" pitchFamily="2" charset="2"/>
              <a:buChar char="n"/>
              <a:tabLst/>
              <a:defRPr/>
            </a:pPr>
            <a:r>
              <a:rPr kumimoji="0" lang="zh-CN" altLang="en-US" sz="2400" b="1" i="0" u="none" strike="noStrike" kern="0" cap="none" spc="0" normalizeH="0" baseline="0" noProof="0" dirty="0">
                <a:ln>
                  <a:noFill/>
                </a:ln>
                <a:solidFill>
                  <a:srgbClr val="800000"/>
                </a:solidFill>
                <a:effectLst/>
                <a:uLnTx/>
                <a:uFillTx/>
                <a:latin typeface="Times New Roman" panose="02020603050405020304" pitchFamily="18" charset="0"/>
                <a:ea typeface="华文中宋"/>
                <a:cs typeface="Times New Roman" panose="02020603050405020304" pitchFamily="18" charset="0"/>
              </a:rPr>
              <a:t>缺点：</a:t>
            </a:r>
          </a:p>
          <a:p>
            <a:pPr marL="1304925" marR="0" lvl="2" indent="-395288" algn="l" defTabSz="914400" rtl="0" eaLnBrk="1" fontAlgn="base" latinLnBrk="0" hangingPunct="1">
              <a:lnSpc>
                <a:spcPct val="160000"/>
              </a:lnSpc>
              <a:spcBef>
                <a:spcPct val="20000"/>
              </a:spcBef>
              <a:spcAft>
                <a:spcPct val="0"/>
              </a:spcAft>
              <a:buClr>
                <a:srgbClr val="0000CC"/>
              </a:buClr>
              <a:buSzTx/>
              <a:buFont typeface="Wingdings" panose="05000000000000000000" pitchFamily="2" charset="2"/>
              <a:buChar char="o"/>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和指令中含有对存储器操作数访问的结构相比，指令条数多（要使用</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load/store</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），因而其目标代码较大。</a:t>
            </a:r>
          </a:p>
        </p:txBody>
      </p:sp>
    </p:spTree>
    <p:extLst>
      <p:ext uri="{BB962C8B-B14F-4D97-AF65-F5344CB8AC3E}">
        <p14:creationId xmlns:p14="http://schemas.microsoft.com/office/powerpoint/2010/main" val="124441213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29"/>
          <p:cNvSpPr txBox="1">
            <a:spLocks noChangeArrowheads="1"/>
          </p:cNvSpPr>
          <p:nvPr/>
        </p:nvSpPr>
        <p:spPr bwMode="auto">
          <a:xfrm>
            <a:off x="148208" y="1052736"/>
            <a:ext cx="8888288" cy="78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8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Advantages and Disadvantages of the three most common types of general-purpose register machines.</a:t>
            </a:r>
          </a:p>
        </p:txBody>
      </p:sp>
      <p:sp>
        <p:nvSpPr>
          <p:cNvPr id="11" name="Rectangle 3077"/>
          <p:cNvSpPr txBox="1">
            <a:spLocks noChangeArrowheads="1"/>
          </p:cNvSpPr>
          <p:nvPr/>
        </p:nvSpPr>
        <p:spPr bwMode="auto">
          <a:xfrm>
            <a:off x="201592" y="1700808"/>
            <a:ext cx="8690887" cy="499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rgbClr val="0000CC"/>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rgbClr val="0000CC"/>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rgbClr val="0000CC"/>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rgbClr val="0000CC"/>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9pPr>
          </a:lstStyle>
          <a:p>
            <a:pPr lvl="0" algn="just" eaLnBrk="1" hangingPunct="1">
              <a:lnSpc>
                <a:spcPct val="160000"/>
              </a:lnSpc>
              <a:buFont typeface="Wingdings" panose="05000000000000000000" pitchFamily="2" charset="2"/>
              <a:buChar char="Ø"/>
            </a:pPr>
            <a:r>
              <a:rPr lang="en-US" altLang="zh-CN" sz="2400" kern="0" dirty="0">
                <a:solidFill>
                  <a:srgbClr val="800000"/>
                </a:solidFill>
                <a:latin typeface="Times New Roman" panose="02020603050405020304" pitchFamily="18" charset="0"/>
                <a:ea typeface="华文中宋"/>
                <a:cs typeface="Times New Roman" panose="02020603050405020304" pitchFamily="18" charset="0"/>
              </a:rPr>
              <a:t>Register-memory architecture </a:t>
            </a:r>
            <a:r>
              <a:rPr lang="zh-CN" altLang="en-US" sz="2400" kern="0" dirty="0">
                <a:latin typeface="Times New Roman" panose="02020603050405020304" pitchFamily="18" charset="0"/>
                <a:ea typeface="华文中宋"/>
                <a:cs typeface="Times New Roman" panose="02020603050405020304" pitchFamily="18" charset="0"/>
              </a:rPr>
              <a:t>寄存器－存储器型（</a:t>
            </a:r>
            <a:r>
              <a:rPr lang="en-US" altLang="zh-CN" sz="2400" kern="0" dirty="0">
                <a:latin typeface="Times New Roman" panose="02020603050405020304" pitchFamily="18" charset="0"/>
                <a:ea typeface="华文中宋"/>
                <a:cs typeface="Times New Roman" panose="02020603050405020304" pitchFamily="18" charset="0"/>
              </a:rPr>
              <a:t>1,2</a:t>
            </a:r>
            <a:r>
              <a:rPr lang="zh-CN" altLang="en-US" sz="2400" kern="0" dirty="0">
                <a:latin typeface="Times New Roman" panose="02020603050405020304" pitchFamily="18" charset="0"/>
                <a:ea typeface="华文中宋"/>
                <a:cs typeface="Times New Roman" panose="02020603050405020304" pitchFamily="18" charset="0"/>
              </a:rPr>
              <a:t>）</a:t>
            </a: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endParaRPr>
          </a:p>
          <a:p>
            <a:pPr lvl="1" algn="just" eaLnBrk="1" hangingPunct="1">
              <a:lnSpc>
                <a:spcPct val="120000"/>
              </a:lnSpc>
            </a:pPr>
            <a:r>
              <a:rPr lang="zh-CN" altLang="en-US" sz="2400" kern="0" dirty="0">
                <a:solidFill>
                  <a:srgbClr val="800000"/>
                </a:solidFill>
                <a:latin typeface="Verdana"/>
                <a:ea typeface="华文中宋"/>
              </a:rPr>
              <a:t>优点：</a:t>
            </a:r>
          </a:p>
          <a:p>
            <a:pPr lvl="2" algn="just" eaLnBrk="1" hangingPunct="1">
              <a:lnSpc>
                <a:spcPct val="120000"/>
              </a:lnSpc>
            </a:pPr>
            <a:r>
              <a:rPr lang="zh-CN" altLang="en-US" sz="2400" kern="0" dirty="0">
                <a:solidFill>
                  <a:srgbClr val="000000"/>
                </a:solidFill>
                <a:latin typeface="Verdana"/>
                <a:ea typeface="华文中宋"/>
              </a:rPr>
              <a:t>可以直接对存储器操作数进行访问，容易对指令进行编码，且其</a:t>
            </a:r>
            <a:r>
              <a:rPr lang="zh-CN" altLang="en-US" sz="2400" kern="0" dirty="0">
                <a:solidFill>
                  <a:srgbClr val="800000"/>
                </a:solidFill>
                <a:latin typeface="Verdana"/>
                <a:ea typeface="华文中宋"/>
              </a:rPr>
              <a:t>目标代码较小</a:t>
            </a:r>
            <a:r>
              <a:rPr lang="zh-CN" altLang="en-US" sz="2400" kern="0" dirty="0">
                <a:solidFill>
                  <a:srgbClr val="000000"/>
                </a:solidFill>
                <a:latin typeface="Verdana"/>
                <a:ea typeface="华文中宋"/>
              </a:rPr>
              <a:t>。</a:t>
            </a:r>
          </a:p>
          <a:p>
            <a:pPr lvl="1" algn="just" eaLnBrk="1" hangingPunct="1">
              <a:lnSpc>
                <a:spcPct val="120000"/>
              </a:lnSpc>
            </a:pPr>
            <a:r>
              <a:rPr lang="zh-CN" altLang="en-US" sz="2400" kern="0" dirty="0">
                <a:solidFill>
                  <a:srgbClr val="800000"/>
                </a:solidFill>
                <a:latin typeface="Verdana"/>
                <a:ea typeface="华文中宋"/>
              </a:rPr>
              <a:t>缺点：</a:t>
            </a:r>
          </a:p>
          <a:p>
            <a:pPr lvl="2" algn="just" eaLnBrk="1" hangingPunct="1">
              <a:lnSpc>
                <a:spcPct val="120000"/>
              </a:lnSpc>
            </a:pPr>
            <a:r>
              <a:rPr lang="zh-CN" altLang="en-US" sz="2400" kern="0" dirty="0">
                <a:solidFill>
                  <a:srgbClr val="000000"/>
                </a:solidFill>
                <a:latin typeface="Verdana"/>
                <a:ea typeface="华文中宋"/>
              </a:rPr>
              <a:t>指令中的操作数类型不同。在一条指令中同时对一个寄存器操作数和存储器操作数进行编码，将</a:t>
            </a:r>
            <a:r>
              <a:rPr lang="zh-CN" altLang="en-US" sz="2400" kern="0" dirty="0">
                <a:solidFill>
                  <a:srgbClr val="800000"/>
                </a:solidFill>
                <a:latin typeface="Verdana"/>
                <a:ea typeface="华文中宋"/>
              </a:rPr>
              <a:t>限制</a:t>
            </a:r>
            <a:r>
              <a:rPr lang="zh-CN" altLang="en-US" sz="2400" kern="0" dirty="0">
                <a:solidFill>
                  <a:srgbClr val="000000"/>
                </a:solidFill>
                <a:latin typeface="Verdana"/>
                <a:ea typeface="华文中宋"/>
              </a:rPr>
              <a:t>指令所能够表示的</a:t>
            </a:r>
            <a:r>
              <a:rPr lang="zh-CN" altLang="en-US" sz="2400" kern="0" dirty="0">
                <a:solidFill>
                  <a:srgbClr val="800000"/>
                </a:solidFill>
                <a:latin typeface="Verdana"/>
                <a:ea typeface="华文中宋"/>
              </a:rPr>
              <a:t>寄存器个数</a:t>
            </a:r>
            <a:r>
              <a:rPr lang="zh-CN" altLang="en-US" sz="2400" kern="0" dirty="0">
                <a:solidFill>
                  <a:srgbClr val="000000"/>
                </a:solidFill>
                <a:latin typeface="Verdana"/>
                <a:ea typeface="华文中宋"/>
              </a:rPr>
              <a:t>。由于指令的操作数可以存储在不同类型的存储器单元，所以每条指令的执行</a:t>
            </a:r>
            <a:r>
              <a:rPr lang="zh-CN" altLang="en-US" sz="2400" kern="0" dirty="0">
                <a:solidFill>
                  <a:srgbClr val="800000"/>
                </a:solidFill>
                <a:latin typeface="Verdana"/>
                <a:ea typeface="华文中宋"/>
              </a:rPr>
              <a:t>时钟周期数</a:t>
            </a:r>
            <a:r>
              <a:rPr lang="zh-CN" altLang="en-US" sz="2400" kern="0" dirty="0">
                <a:solidFill>
                  <a:srgbClr val="000000"/>
                </a:solidFill>
                <a:latin typeface="Verdana"/>
                <a:ea typeface="华文中宋"/>
              </a:rPr>
              <a:t>也不尽相同。</a:t>
            </a:r>
          </a:p>
        </p:txBody>
      </p:sp>
    </p:spTree>
    <p:extLst>
      <p:ext uri="{BB962C8B-B14F-4D97-AF65-F5344CB8AC3E}">
        <p14:creationId xmlns:p14="http://schemas.microsoft.com/office/powerpoint/2010/main" val="29350182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930784" y="1819563"/>
            <a:ext cx="7077257" cy="2359620"/>
          </a:xfrm>
        </p:spPr>
        <p:txBody>
          <a:bodyPr anchor="ctr"/>
          <a:lstStyle/>
          <a:p>
            <a:pPr marL="457200" indent="-457200" algn="ctr">
              <a:lnSpc>
                <a:spcPct val="100000"/>
              </a:lnSpc>
              <a:spcBef>
                <a:spcPct val="40000"/>
              </a:spcBef>
              <a:buFontTx/>
              <a:buNone/>
              <a:defRPr/>
            </a:pPr>
            <a:br>
              <a:rPr lang="en-US" altLang="zh-CN" sz="3000" dirty="0">
                <a:solidFill>
                  <a:schemeClr val="tx1"/>
                </a:solidFill>
                <a:latin typeface="Times New Roman" panose="02020603050405020304" pitchFamily="18" charset="0"/>
                <a:ea typeface="宋体" panose="02010600030101010101" pitchFamily="2" charset="-122"/>
              </a:rPr>
            </a:br>
            <a:r>
              <a:rPr lang="en-US" altLang="zh-CN" sz="3000" dirty="0">
                <a:solidFill>
                  <a:schemeClr val="tx1"/>
                </a:solidFill>
                <a:latin typeface="Times New Roman" panose="02020603050405020304" pitchFamily="18" charset="0"/>
                <a:ea typeface="宋体" panose="02010600030101010101" pitchFamily="2" charset="-122"/>
                <a:sym typeface="Symbol" panose="05050102010706020507" pitchFamily="18" charset="2"/>
              </a:rPr>
              <a:t>Chapter 2.</a:t>
            </a:r>
            <a:r>
              <a:rPr lang="en-US" altLang="zh-CN" sz="3000" dirty="0">
                <a:solidFill>
                  <a:schemeClr val="tx1"/>
                </a:solidFill>
                <a:latin typeface="Times New Roman" panose="02020603050405020304" pitchFamily="18" charset="0"/>
                <a:ea typeface="宋体" panose="02010600030101010101" pitchFamily="2" charset="-122"/>
              </a:rPr>
              <a:t> Instruction Set Architecture</a:t>
            </a:r>
            <a:br>
              <a:rPr lang="en-US" altLang="zh-CN" sz="3000" dirty="0">
                <a:solidFill>
                  <a:schemeClr val="tx1"/>
                </a:solidFill>
                <a:latin typeface="Times New Roman" panose="02020603050405020304" pitchFamily="18" charset="0"/>
                <a:ea typeface="宋体" panose="02010600030101010101" pitchFamily="2" charset="-122"/>
              </a:rPr>
            </a:br>
            <a:r>
              <a:rPr lang="zh-CN" altLang="en-US" sz="3000" dirty="0">
                <a:solidFill>
                  <a:schemeClr val="tx1"/>
                </a:solidFill>
                <a:latin typeface="Times New Roman" panose="02020603050405020304" pitchFamily="18" charset="0"/>
                <a:ea typeface="宋体" panose="02010600030101010101" pitchFamily="2" charset="-122"/>
              </a:rPr>
              <a:t>   </a:t>
            </a:r>
            <a:br>
              <a:rPr lang="en-US" altLang="zh-CN" sz="3000" dirty="0">
                <a:solidFill>
                  <a:srgbClr val="800000"/>
                </a:solidFill>
                <a:latin typeface="Times New Roman" panose="02020603050405020304" pitchFamily="18" charset="0"/>
                <a:ea typeface="宋体" panose="02010600030101010101" pitchFamily="2" charset="-122"/>
              </a:rPr>
            </a:br>
            <a:r>
              <a:rPr lang="zh-CN" altLang="en-US" sz="3000" dirty="0">
                <a:solidFill>
                  <a:srgbClr val="800000"/>
                </a:solidFill>
                <a:latin typeface="Times New Roman" panose="02020603050405020304" pitchFamily="18" charset="0"/>
                <a:ea typeface="宋体" panose="02010600030101010101" pitchFamily="2" charset="-122"/>
              </a:rPr>
              <a:t>指令集体系结构</a:t>
            </a:r>
            <a:br>
              <a:rPr lang="zh-CN" altLang="en-US" sz="3000" dirty="0">
                <a:solidFill>
                  <a:srgbClr val="800000"/>
                </a:solidFill>
                <a:latin typeface="Times New Roman" panose="02020603050405020304" pitchFamily="18" charset="0"/>
                <a:ea typeface="宋体" panose="02010600030101010101" pitchFamily="2" charset="-122"/>
              </a:rPr>
            </a:br>
            <a:endParaRPr lang="zh-CN" altLang="en-US" sz="3000" dirty="0">
              <a:solidFill>
                <a:srgbClr val="C0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0584093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29"/>
          <p:cNvSpPr txBox="1">
            <a:spLocks noChangeArrowheads="1"/>
          </p:cNvSpPr>
          <p:nvPr/>
        </p:nvSpPr>
        <p:spPr bwMode="auto">
          <a:xfrm>
            <a:off x="148208" y="1052736"/>
            <a:ext cx="8888288" cy="78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8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Advantages and Disadvantages of the three most common types of general-purpose register machines.</a:t>
            </a:r>
          </a:p>
        </p:txBody>
      </p:sp>
      <p:sp>
        <p:nvSpPr>
          <p:cNvPr id="11" name="Rectangle 3077"/>
          <p:cNvSpPr txBox="1">
            <a:spLocks noChangeArrowheads="1"/>
          </p:cNvSpPr>
          <p:nvPr/>
        </p:nvSpPr>
        <p:spPr bwMode="auto">
          <a:xfrm>
            <a:off x="201592" y="1814664"/>
            <a:ext cx="8690887" cy="499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rgbClr val="0000CC"/>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rgbClr val="0000CC"/>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rgbClr val="0000CC"/>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rgbClr val="0000CC"/>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9pPr>
          </a:lstStyle>
          <a:p>
            <a:pPr lvl="0" eaLnBrk="1" hangingPunct="1">
              <a:lnSpc>
                <a:spcPct val="140000"/>
              </a:lnSpc>
              <a:buFont typeface="Wingdings" panose="05000000000000000000" pitchFamily="2" charset="2"/>
              <a:buChar char="Ø"/>
            </a:pPr>
            <a:r>
              <a:rPr lang="en-US" altLang="zh-CN" sz="2400" kern="0" dirty="0">
                <a:solidFill>
                  <a:srgbClr val="800000"/>
                </a:solidFill>
                <a:latin typeface="Times New Roman" panose="02020603050405020304" pitchFamily="18" charset="0"/>
                <a:ea typeface="华文中宋"/>
                <a:cs typeface="Times New Roman" panose="02020603050405020304" pitchFamily="18" charset="0"/>
              </a:rPr>
              <a:t>Memory-memory architecture </a:t>
            </a:r>
            <a:r>
              <a:rPr lang="zh-CN" altLang="en-US" sz="2400" kern="0" dirty="0">
                <a:solidFill>
                  <a:srgbClr val="000000"/>
                </a:solidFill>
                <a:latin typeface="Times New Roman" panose="02020603050405020304" pitchFamily="18" charset="0"/>
                <a:ea typeface="华文中宋"/>
                <a:cs typeface="Times New Roman" panose="02020603050405020304" pitchFamily="18" charset="0"/>
              </a:rPr>
              <a:t>存储器－存储器型（</a:t>
            </a:r>
            <a:r>
              <a:rPr lang="en-US" altLang="zh-CN" sz="2400" kern="0" dirty="0">
                <a:solidFill>
                  <a:srgbClr val="000000"/>
                </a:solidFill>
                <a:latin typeface="Times New Roman" panose="02020603050405020304" pitchFamily="18" charset="0"/>
                <a:ea typeface="华文中宋"/>
                <a:cs typeface="Times New Roman" panose="02020603050405020304" pitchFamily="18" charset="0"/>
              </a:rPr>
              <a:t>3,3</a:t>
            </a:r>
            <a:r>
              <a:rPr lang="zh-CN" altLang="en-US" sz="2400" kern="0" dirty="0">
                <a:solidFill>
                  <a:srgbClr val="000000"/>
                </a:solidFill>
                <a:latin typeface="Times New Roman" panose="02020603050405020304" pitchFamily="18" charset="0"/>
                <a:ea typeface="华文中宋"/>
                <a:cs typeface="Times New Roman" panose="02020603050405020304" pitchFamily="18" charset="0"/>
              </a:rPr>
              <a:t>）</a:t>
            </a:r>
          </a:p>
          <a:p>
            <a:pPr lvl="1" eaLnBrk="1" hangingPunct="1">
              <a:lnSpc>
                <a:spcPct val="140000"/>
              </a:lnSpc>
            </a:pPr>
            <a:r>
              <a:rPr lang="zh-CN" altLang="en-US" sz="2400" kern="0" dirty="0">
                <a:solidFill>
                  <a:srgbClr val="800000"/>
                </a:solidFill>
                <a:latin typeface="Times New Roman" panose="02020603050405020304" pitchFamily="18" charset="0"/>
                <a:ea typeface="华文中宋"/>
                <a:cs typeface="Times New Roman" panose="02020603050405020304" pitchFamily="18" charset="0"/>
              </a:rPr>
              <a:t>优点：</a:t>
            </a:r>
          </a:p>
          <a:p>
            <a:pPr lvl="2" eaLnBrk="1" hangingPunct="1">
              <a:lnSpc>
                <a:spcPct val="140000"/>
              </a:lnSpc>
            </a:pPr>
            <a:r>
              <a:rPr lang="zh-CN" altLang="en-US" sz="2400" kern="0" dirty="0">
                <a:solidFill>
                  <a:srgbClr val="000000"/>
                </a:solidFill>
                <a:latin typeface="Times New Roman" panose="02020603050405020304" pitchFamily="18" charset="0"/>
                <a:ea typeface="华文中宋"/>
                <a:cs typeface="Times New Roman" panose="02020603050405020304" pitchFamily="18" charset="0"/>
              </a:rPr>
              <a:t>是一种最紧密的编码方式，无需“浪费”寄存器保存变量。</a:t>
            </a:r>
          </a:p>
          <a:p>
            <a:pPr lvl="1" eaLnBrk="1" hangingPunct="1">
              <a:lnSpc>
                <a:spcPct val="140000"/>
              </a:lnSpc>
            </a:pPr>
            <a:r>
              <a:rPr lang="zh-CN" altLang="en-US" sz="2400" kern="0" dirty="0">
                <a:solidFill>
                  <a:srgbClr val="800000"/>
                </a:solidFill>
                <a:latin typeface="Times New Roman" panose="02020603050405020304" pitchFamily="18" charset="0"/>
                <a:ea typeface="华文中宋"/>
                <a:cs typeface="Times New Roman" panose="02020603050405020304" pitchFamily="18" charset="0"/>
              </a:rPr>
              <a:t>缺点：</a:t>
            </a:r>
          </a:p>
          <a:p>
            <a:pPr lvl="2" eaLnBrk="1" hangingPunct="1">
              <a:lnSpc>
                <a:spcPct val="140000"/>
              </a:lnSpc>
            </a:pPr>
            <a:r>
              <a:rPr lang="zh-CN" altLang="en-US" sz="2400" kern="0" dirty="0">
                <a:solidFill>
                  <a:srgbClr val="000000"/>
                </a:solidFill>
                <a:latin typeface="Times New Roman" panose="02020603050405020304" pitchFamily="18" charset="0"/>
                <a:ea typeface="华文中宋"/>
                <a:cs typeface="Times New Roman" panose="02020603050405020304" pitchFamily="18" charset="0"/>
              </a:rPr>
              <a:t>指令字长多种多样。每条指令的执行时钟周期数也大不一样，对存储器的频繁访问将导致存储器访问瓶颈问题。</a:t>
            </a:r>
          </a:p>
        </p:txBody>
      </p:sp>
    </p:spTree>
    <p:extLst>
      <p:ext uri="{BB962C8B-B14F-4D97-AF65-F5344CB8AC3E}">
        <p14:creationId xmlns:p14="http://schemas.microsoft.com/office/powerpoint/2010/main" val="278158588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160341"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2.2 Interpreting Memory Address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5"/>
          <p:cNvSpPr txBox="1">
            <a:spLocks noChangeArrowheads="1"/>
          </p:cNvSpPr>
          <p:nvPr/>
        </p:nvSpPr>
        <p:spPr bwMode="auto">
          <a:xfrm>
            <a:off x="132556" y="1196752"/>
            <a:ext cx="8839200" cy="4255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15000"/>
              </a:spcBef>
              <a:buFont typeface="Symbol" panose="05050102010706020507" pitchFamily="18" charset="2"/>
              <a:buChar char="¨"/>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How memory addresses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are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interpreted?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存储地址是如何被解释的？</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ct val="90000"/>
              </a:lnSpc>
              <a:spcBef>
                <a:spcPts val="0"/>
              </a:spcBef>
              <a:spcAft>
                <a:spcPts val="1200"/>
              </a:spcAft>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How memory addresses are specified?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存储地址如何定位？</a:t>
            </a:r>
            <a:endPar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90000"/>
              </a:lnSpc>
              <a:spcBef>
                <a:spcPct val="15000"/>
              </a:spcBef>
              <a:buSzPct val="50000"/>
              <a:buFont typeface="Wingdings" panose="05000000000000000000" pitchFamily="2" charset="2"/>
              <a:buChar char="Ø"/>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All the instruction sets discussed in this book are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byte addressed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and provide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access</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for </a:t>
            </a:r>
            <a:r>
              <a:rPr lang="en-US" altLang="zh-CN" sz="28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bytes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(8 bits), </a:t>
            </a:r>
            <a:r>
              <a:rPr lang="en-US" altLang="zh-CN" sz="28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half words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(16 bits), and </a:t>
            </a:r>
            <a:r>
              <a:rPr lang="en-US" altLang="zh-CN" sz="28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words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(32 bits).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字节</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寻址</a:t>
            </a: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可访问字节、半字、字</a:t>
            </a:r>
            <a:endPar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90000"/>
              </a:lnSpc>
              <a:spcBef>
                <a:spcPct val="15000"/>
              </a:spcBef>
              <a:buSzPct val="50000"/>
              <a:buFont typeface="Wingdings" panose="05000000000000000000" pitchFamily="2" charset="2"/>
              <a:buChar char="Ø"/>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Most of the machines also provide access for </a:t>
            </a:r>
            <a:r>
              <a:rPr lang="en-US" altLang="zh-CN" sz="28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double words</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(64 bits).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多数计算机也可访问双字</a:t>
            </a:r>
          </a:p>
        </p:txBody>
      </p:sp>
    </p:spTree>
    <p:extLst>
      <p:ext uri="{BB962C8B-B14F-4D97-AF65-F5344CB8AC3E}">
        <p14:creationId xmlns:p14="http://schemas.microsoft.com/office/powerpoint/2010/main" val="28854991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160341"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2.2 Interpreting Memory Address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32556" y="1123223"/>
            <a:ext cx="8839200" cy="530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Two different conventions for ordering the bytes within a word.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字中字节的排序：两种</a:t>
            </a:r>
          </a:p>
          <a:p>
            <a:pPr marL="457200" indent="-457200" algn="just">
              <a:lnSpc>
                <a:spcPct val="90000"/>
              </a:lnSpc>
              <a:spcBef>
                <a:spcPct val="20000"/>
              </a:spcBef>
              <a:buSzPct val="50000"/>
              <a:buFont typeface="Wingdings" panose="05000000000000000000" pitchFamily="2" charset="2"/>
              <a:buChar char="Ø"/>
            </a:pPr>
            <a:r>
              <a:rPr lang="en-US" altLang="zh-CN"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Little Endian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byte order puts the byte whose address is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x...x00</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the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least-significant position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the word (the little end). </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小端字节序：低地址装最低有效数  </a:t>
            </a:r>
            <a:endPar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90000"/>
              </a:lnSpc>
              <a:spcBef>
                <a:spcPct val="20000"/>
              </a:spcBef>
              <a:spcAft>
                <a:spcPts val="2400"/>
              </a:spcAft>
              <a:buSzPct val="50000"/>
              <a:buFont typeface="Wingdings" panose="05000000000000000000" pitchFamily="2" charset="2"/>
              <a:buChar char="Ø"/>
            </a:pPr>
            <a:endPar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90000"/>
              </a:lnSpc>
              <a:spcBef>
                <a:spcPct val="20000"/>
              </a:spcBef>
              <a:spcAft>
                <a:spcPts val="2400"/>
              </a:spcAft>
              <a:buSzPct val="50000"/>
              <a:buFont typeface="Wingdings" panose="05000000000000000000" pitchFamily="2" charset="2"/>
              <a:buChar char="Ø"/>
            </a:pPr>
            <a:r>
              <a:rPr lang="en-US" altLang="zh-CN"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Big Endian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byte order puts the byte whose address is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x...x00</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the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most-significant position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 the word (the big end).  </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高端字节序：低地址装最高有效数</a:t>
            </a:r>
            <a:endPar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20000"/>
              </a:spcBef>
              <a:buSzPct val="50000"/>
              <a:buFont typeface="Wingdings" panose="05000000000000000000" pitchFamily="2" charset="2"/>
              <a:buChar char="Ø"/>
            </a:pPr>
            <a:endPar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Byte order is a problem when exchanging data among machines with different orderings. </a:t>
            </a:r>
            <a:endPar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3" name="表格 2"/>
          <p:cNvGraphicFramePr>
            <a:graphicFrameLocks noGrp="1"/>
          </p:cNvGraphicFramePr>
          <p:nvPr>
            <p:extLst>
              <p:ext uri="{D42A27DB-BD31-4B8C-83A1-F6EECF244321}">
                <p14:modId xmlns:p14="http://schemas.microsoft.com/office/powerpoint/2010/main" val="3703524370"/>
              </p:ext>
            </p:extLst>
          </p:nvPr>
        </p:nvGraphicFramePr>
        <p:xfrm>
          <a:off x="1691680" y="3068960"/>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28075511"/>
                    </a:ext>
                  </a:extLst>
                </a:gridCol>
                <a:gridCol w="1524000">
                  <a:extLst>
                    <a:ext uri="{9D8B030D-6E8A-4147-A177-3AD203B41FA5}">
                      <a16:colId xmlns:a16="http://schemas.microsoft.com/office/drawing/2014/main" val="3518540357"/>
                    </a:ext>
                  </a:extLst>
                </a:gridCol>
                <a:gridCol w="1524000">
                  <a:extLst>
                    <a:ext uri="{9D8B030D-6E8A-4147-A177-3AD203B41FA5}">
                      <a16:colId xmlns:a16="http://schemas.microsoft.com/office/drawing/2014/main" val="4227730172"/>
                    </a:ext>
                  </a:extLst>
                </a:gridCol>
                <a:gridCol w="1524000">
                  <a:extLst>
                    <a:ext uri="{9D8B030D-6E8A-4147-A177-3AD203B41FA5}">
                      <a16:colId xmlns:a16="http://schemas.microsoft.com/office/drawing/2014/main" val="3469931219"/>
                    </a:ext>
                  </a:extLst>
                </a:gridCol>
              </a:tblGrid>
              <a:tr h="370840">
                <a:tc>
                  <a:txBody>
                    <a:bodyPr/>
                    <a:lstStyle/>
                    <a:p>
                      <a:pPr algn="ctr"/>
                      <a:r>
                        <a:rPr lang="en-US" altLang="zh-CN" dirty="0"/>
                        <a:t>3byte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t>2byte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t>1byte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rgbClr val="FF0000"/>
                          </a:solidFill>
                        </a:rPr>
                        <a:t>0byte</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85545965"/>
                  </a:ext>
                </a:extLst>
              </a:tr>
            </a:tbl>
          </a:graphicData>
        </a:graphic>
      </p:graphicFrame>
      <p:sp>
        <p:nvSpPr>
          <p:cNvPr id="4" name="矩形 3"/>
          <p:cNvSpPr/>
          <p:nvPr/>
        </p:nvSpPr>
        <p:spPr>
          <a:xfrm>
            <a:off x="6516216" y="3350416"/>
            <a:ext cx="954107" cy="400110"/>
          </a:xfrm>
          <a:prstGeom prst="rect">
            <a:avLst/>
          </a:prstGeom>
        </p:spPr>
        <p:txBody>
          <a:bodyPr wrap="none">
            <a:spAutoFit/>
          </a:bodyPr>
          <a:lstStyle/>
          <a:p>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x…x00</a:t>
            </a:r>
            <a:endParaRPr lang="zh-CN" altLang="en-US" sz="2000" dirty="0"/>
          </a:p>
        </p:txBody>
      </p:sp>
      <p:sp>
        <p:nvSpPr>
          <p:cNvPr id="12" name="矩形 11"/>
          <p:cNvSpPr/>
          <p:nvPr/>
        </p:nvSpPr>
        <p:spPr>
          <a:xfrm>
            <a:off x="1979712" y="5189130"/>
            <a:ext cx="954107" cy="400110"/>
          </a:xfrm>
          <a:prstGeom prst="rect">
            <a:avLst/>
          </a:prstGeom>
        </p:spPr>
        <p:txBody>
          <a:bodyPr wrap="none">
            <a:spAutoFit/>
          </a:bodyPr>
          <a:lstStyle/>
          <a:p>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x…x00</a:t>
            </a:r>
            <a:endParaRPr lang="zh-CN" altLang="en-US" sz="2000" dirty="0"/>
          </a:p>
        </p:txBody>
      </p:sp>
      <p:graphicFrame>
        <p:nvGraphicFramePr>
          <p:cNvPr id="13" name="表格 12"/>
          <p:cNvGraphicFramePr>
            <a:graphicFrameLocks noGrp="1"/>
          </p:cNvGraphicFramePr>
          <p:nvPr>
            <p:extLst>
              <p:ext uri="{D42A27DB-BD31-4B8C-83A1-F6EECF244321}">
                <p14:modId xmlns:p14="http://schemas.microsoft.com/office/powerpoint/2010/main" val="3757220863"/>
              </p:ext>
            </p:extLst>
          </p:nvPr>
        </p:nvGraphicFramePr>
        <p:xfrm>
          <a:off x="1700350" y="4884265"/>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28075511"/>
                    </a:ext>
                  </a:extLst>
                </a:gridCol>
                <a:gridCol w="1524000">
                  <a:extLst>
                    <a:ext uri="{9D8B030D-6E8A-4147-A177-3AD203B41FA5}">
                      <a16:colId xmlns:a16="http://schemas.microsoft.com/office/drawing/2014/main" val="3518540357"/>
                    </a:ext>
                  </a:extLst>
                </a:gridCol>
                <a:gridCol w="1524000">
                  <a:extLst>
                    <a:ext uri="{9D8B030D-6E8A-4147-A177-3AD203B41FA5}">
                      <a16:colId xmlns:a16="http://schemas.microsoft.com/office/drawing/2014/main" val="4227730172"/>
                    </a:ext>
                  </a:extLst>
                </a:gridCol>
                <a:gridCol w="1524000">
                  <a:extLst>
                    <a:ext uri="{9D8B030D-6E8A-4147-A177-3AD203B41FA5}">
                      <a16:colId xmlns:a16="http://schemas.microsoft.com/office/drawing/2014/main" val="3469931219"/>
                    </a:ext>
                  </a:extLst>
                </a:gridCol>
              </a:tblGrid>
              <a:tr h="370840">
                <a:tc>
                  <a:txBody>
                    <a:bodyPr/>
                    <a:lstStyle/>
                    <a:p>
                      <a:pPr algn="ctr"/>
                      <a:r>
                        <a:rPr lang="en-US" altLang="zh-CN" dirty="0">
                          <a:solidFill>
                            <a:srgbClr val="FF0000"/>
                          </a:solidFill>
                        </a:rPr>
                        <a:t>3byte</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t>2byte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t>1byte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t>0byte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85545965"/>
                  </a:ext>
                </a:extLst>
              </a:tr>
            </a:tbl>
          </a:graphicData>
        </a:graphic>
      </p:graphicFrame>
    </p:spTree>
    <p:extLst>
      <p:ext uri="{BB962C8B-B14F-4D97-AF65-F5344CB8AC3E}">
        <p14:creationId xmlns:p14="http://schemas.microsoft.com/office/powerpoint/2010/main" val="2464703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160341"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2.2 Interpreting Memory Address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32556" y="1123223"/>
            <a:ext cx="8839200" cy="542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Suppose you have the 32-bit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hexadecimal</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value 87654321 stored as a 32-bit word in byte-addressable memory at byte location 480, 481, 482, and 483.</a:t>
            </a:r>
          </a:p>
          <a:p>
            <a:pPr marL="720000" indent="-514350" algn="just">
              <a:lnSpc>
                <a:spcPct val="90000"/>
              </a:lnSpc>
              <a:spcBef>
                <a:spcPct val="20000"/>
              </a:spcBef>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What will be arranged in memory 480~483 according to Little Endian and Big Endian?</a:t>
            </a:r>
          </a:p>
          <a:p>
            <a:pPr marL="720000" indent="-514350" algn="just">
              <a:lnSpc>
                <a:spcPct val="90000"/>
              </a:lnSpc>
              <a:spcBef>
                <a:spcPct val="20000"/>
              </a:spcBef>
              <a:buFont typeface="+mj-lt"/>
              <a:buAutoNum type="alphaLcParenR"/>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which bytes order to Intel 80x86 systems store </a:t>
            </a:r>
            <a:r>
              <a:rPr lang="en-US" altLang="zh-CN" sz="2200"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multibyte</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values?</a:t>
            </a: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90000"/>
              </a:lnSpc>
              <a:spcBef>
                <a:spcPct val="20000"/>
              </a:spcBef>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 </a:t>
            </a:r>
          </a:p>
          <a:p>
            <a:pPr marL="457200" indent="-457200" algn="just">
              <a:lnSpc>
                <a:spcPct val="90000"/>
              </a:lnSpc>
              <a:spcBef>
                <a:spcPct val="20000"/>
              </a:spcBef>
              <a:buFont typeface="+mj-lt"/>
              <a:buAutoNum type="alphaLcParen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21, 43, 65, 87 will be arranged in memory 480~483 according to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Little Endian</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lnSpc>
                <a:spcPct val="90000"/>
              </a:lnSpc>
              <a:spcBef>
                <a:spcPts val="0"/>
              </a:spcBef>
              <a:buFont typeface="+mj-lt"/>
              <a:buAutoNum type="alphaLcParenR"/>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32000" lvl="1" indent="0" algn="just">
              <a:lnSpc>
                <a:spcPct val="90000"/>
              </a:lnSpc>
              <a:spcBef>
                <a:spcPts val="0"/>
              </a:spcBef>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87, 65, 43, 21 will be arranged in memory 480~483 according to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Big Endian</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32000" lvl="1" indent="0" algn="just">
              <a:lnSpc>
                <a:spcPct val="90000"/>
              </a:lnSpc>
              <a:spcBef>
                <a:spcPts val="0"/>
              </a:spcBef>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90000"/>
              </a:lnSpc>
              <a:spcBef>
                <a:spcPct val="20000"/>
              </a:spcBef>
              <a:buFont typeface="+mj-lt"/>
              <a:buAutoNum type="alphaLcParenR" startAt="2"/>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to Intel 80x86 systems store </a:t>
            </a:r>
            <a:r>
              <a:rPr lang="en-US" altLang="zh-CN" sz="2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multibyte</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values in Little Endian bytes order.</a:t>
            </a:r>
          </a:p>
        </p:txBody>
      </p:sp>
      <p:graphicFrame>
        <p:nvGraphicFramePr>
          <p:cNvPr id="11" name="表格 10"/>
          <p:cNvGraphicFramePr>
            <a:graphicFrameLocks noGrp="1"/>
          </p:cNvGraphicFramePr>
          <p:nvPr>
            <p:extLst>
              <p:ext uri="{D42A27DB-BD31-4B8C-83A1-F6EECF244321}">
                <p14:modId xmlns:p14="http://schemas.microsoft.com/office/powerpoint/2010/main" val="1855856725"/>
              </p:ext>
            </p:extLst>
          </p:nvPr>
        </p:nvGraphicFramePr>
        <p:xfrm>
          <a:off x="3491880" y="4293096"/>
          <a:ext cx="3888432" cy="365760"/>
        </p:xfrm>
        <a:graphic>
          <a:graphicData uri="http://schemas.openxmlformats.org/drawingml/2006/table">
            <a:tbl>
              <a:tblPr firstRow="1" bandRow="1">
                <a:tableStyleId>{5C22544A-7EE6-4342-B048-85BDC9FD1C3A}</a:tableStyleId>
              </a:tblPr>
              <a:tblGrid>
                <a:gridCol w="972108">
                  <a:extLst>
                    <a:ext uri="{9D8B030D-6E8A-4147-A177-3AD203B41FA5}">
                      <a16:colId xmlns:a16="http://schemas.microsoft.com/office/drawing/2014/main" val="228075511"/>
                    </a:ext>
                  </a:extLst>
                </a:gridCol>
                <a:gridCol w="972108">
                  <a:extLst>
                    <a:ext uri="{9D8B030D-6E8A-4147-A177-3AD203B41FA5}">
                      <a16:colId xmlns:a16="http://schemas.microsoft.com/office/drawing/2014/main" val="3518540357"/>
                    </a:ext>
                  </a:extLst>
                </a:gridCol>
                <a:gridCol w="972108">
                  <a:extLst>
                    <a:ext uri="{9D8B030D-6E8A-4147-A177-3AD203B41FA5}">
                      <a16:colId xmlns:a16="http://schemas.microsoft.com/office/drawing/2014/main" val="4227730172"/>
                    </a:ext>
                  </a:extLst>
                </a:gridCol>
                <a:gridCol w="972108">
                  <a:extLst>
                    <a:ext uri="{9D8B030D-6E8A-4147-A177-3AD203B41FA5}">
                      <a16:colId xmlns:a16="http://schemas.microsoft.com/office/drawing/2014/main" val="3469931219"/>
                    </a:ext>
                  </a:extLst>
                </a:gridCol>
              </a:tblGrid>
              <a:tr h="288032">
                <a:tc>
                  <a:txBody>
                    <a:bodyPr/>
                    <a:lstStyle/>
                    <a:p>
                      <a:pPr algn="ctr"/>
                      <a:r>
                        <a:rPr lang="en-US" altLang="zh-CN" dirty="0">
                          <a:solidFill>
                            <a:schemeClr val="bg1"/>
                          </a:solidFill>
                        </a:rPr>
                        <a:t>87</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65</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43</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21</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85545965"/>
                  </a:ext>
                </a:extLst>
              </a:tr>
            </a:tbl>
          </a:graphicData>
        </a:graphic>
      </p:graphicFrame>
      <p:sp>
        <p:nvSpPr>
          <p:cNvPr id="2" name="矩形 1"/>
          <p:cNvSpPr/>
          <p:nvPr/>
        </p:nvSpPr>
        <p:spPr>
          <a:xfrm>
            <a:off x="3707904" y="4608885"/>
            <a:ext cx="3474028" cy="369332"/>
          </a:xfrm>
          <a:prstGeom prst="rect">
            <a:avLst/>
          </a:prstGeom>
        </p:spPr>
        <p:txBody>
          <a:bodyPr wrap="none">
            <a:spAutoFit/>
          </a:bodyPr>
          <a:lstStyle/>
          <a:p>
            <a:r>
              <a:rPr lang="en-US" altLang="zh-CN" sz="1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483           482           481           480</a:t>
            </a:r>
            <a:endParaRPr lang="zh-CN" altLang="en-US" sz="1800" dirty="0"/>
          </a:p>
        </p:txBody>
      </p:sp>
      <p:graphicFrame>
        <p:nvGraphicFramePr>
          <p:cNvPr id="15" name="表格 14"/>
          <p:cNvGraphicFramePr>
            <a:graphicFrameLocks noGrp="1"/>
          </p:cNvGraphicFramePr>
          <p:nvPr>
            <p:extLst>
              <p:ext uri="{D42A27DB-BD31-4B8C-83A1-F6EECF244321}">
                <p14:modId xmlns:p14="http://schemas.microsoft.com/office/powerpoint/2010/main" val="912249808"/>
              </p:ext>
            </p:extLst>
          </p:nvPr>
        </p:nvGraphicFramePr>
        <p:xfrm>
          <a:off x="3491880" y="5227447"/>
          <a:ext cx="3888432" cy="365760"/>
        </p:xfrm>
        <a:graphic>
          <a:graphicData uri="http://schemas.openxmlformats.org/drawingml/2006/table">
            <a:tbl>
              <a:tblPr firstRow="1" bandRow="1">
                <a:tableStyleId>{5C22544A-7EE6-4342-B048-85BDC9FD1C3A}</a:tableStyleId>
              </a:tblPr>
              <a:tblGrid>
                <a:gridCol w="972108">
                  <a:extLst>
                    <a:ext uri="{9D8B030D-6E8A-4147-A177-3AD203B41FA5}">
                      <a16:colId xmlns:a16="http://schemas.microsoft.com/office/drawing/2014/main" val="228075511"/>
                    </a:ext>
                  </a:extLst>
                </a:gridCol>
                <a:gridCol w="972108">
                  <a:extLst>
                    <a:ext uri="{9D8B030D-6E8A-4147-A177-3AD203B41FA5}">
                      <a16:colId xmlns:a16="http://schemas.microsoft.com/office/drawing/2014/main" val="3518540357"/>
                    </a:ext>
                  </a:extLst>
                </a:gridCol>
                <a:gridCol w="972108">
                  <a:extLst>
                    <a:ext uri="{9D8B030D-6E8A-4147-A177-3AD203B41FA5}">
                      <a16:colId xmlns:a16="http://schemas.microsoft.com/office/drawing/2014/main" val="4227730172"/>
                    </a:ext>
                  </a:extLst>
                </a:gridCol>
                <a:gridCol w="972108">
                  <a:extLst>
                    <a:ext uri="{9D8B030D-6E8A-4147-A177-3AD203B41FA5}">
                      <a16:colId xmlns:a16="http://schemas.microsoft.com/office/drawing/2014/main" val="3469931219"/>
                    </a:ext>
                  </a:extLst>
                </a:gridCol>
              </a:tblGrid>
              <a:tr h="288032">
                <a:tc>
                  <a:txBody>
                    <a:bodyPr/>
                    <a:lstStyle/>
                    <a:p>
                      <a:pPr algn="ctr"/>
                      <a:r>
                        <a:rPr lang="en-US" altLang="zh-CN" dirty="0">
                          <a:solidFill>
                            <a:schemeClr val="bg1"/>
                          </a:solidFill>
                        </a:rPr>
                        <a:t>87</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65</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43</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21</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85545965"/>
                  </a:ext>
                </a:extLst>
              </a:tr>
            </a:tbl>
          </a:graphicData>
        </a:graphic>
      </p:graphicFrame>
      <p:sp>
        <p:nvSpPr>
          <p:cNvPr id="16" name="矩形 15"/>
          <p:cNvSpPr/>
          <p:nvPr/>
        </p:nvSpPr>
        <p:spPr>
          <a:xfrm>
            <a:off x="3707904" y="5543236"/>
            <a:ext cx="3474028" cy="369332"/>
          </a:xfrm>
          <a:prstGeom prst="rect">
            <a:avLst/>
          </a:prstGeom>
        </p:spPr>
        <p:txBody>
          <a:bodyPr wrap="none">
            <a:spAutoFit/>
          </a:bodyPr>
          <a:lstStyle/>
          <a:p>
            <a:r>
              <a:rPr lang="en-US" altLang="zh-CN" sz="1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480           481           482           483</a:t>
            </a:r>
            <a:endParaRPr lang="zh-CN" altLang="en-US" sz="1800" dirty="0"/>
          </a:p>
        </p:txBody>
      </p:sp>
    </p:spTree>
    <p:extLst>
      <p:ext uri="{BB962C8B-B14F-4D97-AF65-F5344CB8AC3E}">
        <p14:creationId xmlns:p14="http://schemas.microsoft.com/office/powerpoint/2010/main" val="4602059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160341"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2.2 Interpreting Memory Address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32556" y="1123223"/>
            <a:ext cx="8839200" cy="157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对于变量</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，其地址是</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0x100</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。假设变量</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的值是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0x01234567</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。大小端模式如何排列？</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90000"/>
              </a:lnSpc>
              <a:spcBef>
                <a:spcPct val="20000"/>
              </a:spcBef>
              <a:buFont typeface="Symbol" panose="05050102010706020507" pitchFamily="18" charset="2"/>
              <a:buChar char="¨"/>
            </a:pP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90000"/>
              </a:lnSpc>
              <a:spcBef>
                <a:spcPct val="20000"/>
              </a:spcBef>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 </a:t>
            </a:r>
          </a:p>
        </p:txBody>
      </p:sp>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430" y="3140968"/>
            <a:ext cx="8848345" cy="61062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5374" y="4574862"/>
            <a:ext cx="8733130" cy="576064"/>
          </a:xfrm>
          <a:prstGeom prst="rect">
            <a:avLst/>
          </a:prstGeom>
        </p:spPr>
      </p:pic>
      <p:sp>
        <p:nvSpPr>
          <p:cNvPr id="5" name="矩形 4"/>
          <p:cNvSpPr/>
          <p:nvPr/>
        </p:nvSpPr>
        <p:spPr>
          <a:xfrm>
            <a:off x="273430" y="2862070"/>
            <a:ext cx="803425" cy="461665"/>
          </a:xfrm>
          <a:prstGeom prst="rect">
            <a:avLst/>
          </a:prstGeom>
        </p:spPr>
        <p:txBody>
          <a:bodyPr wrap="none">
            <a:sp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大端</a:t>
            </a:r>
            <a:endParaRPr lang="zh-CN" altLang="en-US" dirty="0"/>
          </a:p>
        </p:txBody>
      </p:sp>
      <p:sp>
        <p:nvSpPr>
          <p:cNvPr id="6" name="矩形 5"/>
          <p:cNvSpPr/>
          <p:nvPr/>
        </p:nvSpPr>
        <p:spPr>
          <a:xfrm>
            <a:off x="273430" y="4263479"/>
            <a:ext cx="803425" cy="461665"/>
          </a:xfrm>
          <a:prstGeom prst="rect">
            <a:avLst/>
          </a:prstGeom>
        </p:spPr>
        <p:txBody>
          <a:bodyPr wrap="none">
            <a:spAutoFit/>
          </a:bodyPr>
          <a:lstStyle/>
          <a:p>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小端</a:t>
            </a:r>
            <a:endParaRPr lang="zh-CN" altLang="en-US" dirty="0"/>
          </a:p>
        </p:txBody>
      </p:sp>
    </p:spTree>
    <p:extLst>
      <p:ext uri="{BB962C8B-B14F-4D97-AF65-F5344CB8AC3E}">
        <p14:creationId xmlns:p14="http://schemas.microsoft.com/office/powerpoint/2010/main" val="30853093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160341"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2.2 Interpreting Memory Address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aphicFrame>
        <p:nvGraphicFramePr>
          <p:cNvPr id="8" name="表格 7"/>
          <p:cNvGraphicFramePr>
            <a:graphicFrameLocks noGrp="1"/>
          </p:cNvGraphicFramePr>
          <p:nvPr/>
        </p:nvGraphicFramePr>
        <p:xfrm>
          <a:off x="251057" y="2271442"/>
          <a:ext cx="8690868" cy="1005840"/>
        </p:xfrm>
        <a:graphic>
          <a:graphicData uri="http://schemas.openxmlformats.org/drawingml/2006/table">
            <a:tbl>
              <a:tblPr firstRow="1" bandRow="1">
                <a:tableStyleId>{5C22544A-7EE6-4342-B048-85BDC9FD1C3A}</a:tableStyleId>
              </a:tblPr>
              <a:tblGrid>
                <a:gridCol w="965652">
                  <a:extLst>
                    <a:ext uri="{9D8B030D-6E8A-4147-A177-3AD203B41FA5}">
                      <a16:colId xmlns:a16="http://schemas.microsoft.com/office/drawing/2014/main" val="4024588541"/>
                    </a:ext>
                  </a:extLst>
                </a:gridCol>
                <a:gridCol w="965652">
                  <a:extLst>
                    <a:ext uri="{9D8B030D-6E8A-4147-A177-3AD203B41FA5}">
                      <a16:colId xmlns:a16="http://schemas.microsoft.com/office/drawing/2014/main" val="228075511"/>
                    </a:ext>
                  </a:extLst>
                </a:gridCol>
                <a:gridCol w="965652">
                  <a:extLst>
                    <a:ext uri="{9D8B030D-6E8A-4147-A177-3AD203B41FA5}">
                      <a16:colId xmlns:a16="http://schemas.microsoft.com/office/drawing/2014/main" val="3518540357"/>
                    </a:ext>
                  </a:extLst>
                </a:gridCol>
                <a:gridCol w="965652">
                  <a:extLst>
                    <a:ext uri="{9D8B030D-6E8A-4147-A177-3AD203B41FA5}">
                      <a16:colId xmlns:a16="http://schemas.microsoft.com/office/drawing/2014/main" val="4227730172"/>
                    </a:ext>
                  </a:extLst>
                </a:gridCol>
                <a:gridCol w="965652">
                  <a:extLst>
                    <a:ext uri="{9D8B030D-6E8A-4147-A177-3AD203B41FA5}">
                      <a16:colId xmlns:a16="http://schemas.microsoft.com/office/drawing/2014/main" val="3469931219"/>
                    </a:ext>
                  </a:extLst>
                </a:gridCol>
                <a:gridCol w="965652">
                  <a:extLst>
                    <a:ext uri="{9D8B030D-6E8A-4147-A177-3AD203B41FA5}">
                      <a16:colId xmlns:a16="http://schemas.microsoft.com/office/drawing/2014/main" val="3120034226"/>
                    </a:ext>
                  </a:extLst>
                </a:gridCol>
                <a:gridCol w="965652">
                  <a:extLst>
                    <a:ext uri="{9D8B030D-6E8A-4147-A177-3AD203B41FA5}">
                      <a16:colId xmlns:a16="http://schemas.microsoft.com/office/drawing/2014/main" val="2084070734"/>
                    </a:ext>
                  </a:extLst>
                </a:gridCol>
                <a:gridCol w="965652">
                  <a:extLst>
                    <a:ext uri="{9D8B030D-6E8A-4147-A177-3AD203B41FA5}">
                      <a16:colId xmlns:a16="http://schemas.microsoft.com/office/drawing/2014/main" val="4027679800"/>
                    </a:ext>
                  </a:extLst>
                </a:gridCol>
                <a:gridCol w="965652">
                  <a:extLst>
                    <a:ext uri="{9D8B030D-6E8A-4147-A177-3AD203B41FA5}">
                      <a16:colId xmlns:a16="http://schemas.microsoft.com/office/drawing/2014/main" val="1732277617"/>
                    </a:ext>
                  </a:extLst>
                </a:gridCol>
              </a:tblGrid>
              <a:tr h="288032">
                <a:tc>
                  <a:txBody>
                    <a:bodyPr/>
                    <a:lstStyle/>
                    <a:p>
                      <a:pPr algn="ct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0x12</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0xAD</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0x23</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0x45</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0x11</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0x34</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chemeClr val="bg1"/>
                          </a:solidFill>
                        </a:rPr>
                        <a:t>0xAB</a:t>
                      </a: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85545965"/>
                  </a:ext>
                </a:extLst>
              </a:tr>
              <a:tr h="288032">
                <a:tc>
                  <a:txBody>
                    <a:bodyPr/>
                    <a:lstStyle/>
                    <a:p>
                      <a:pPr algn="ctr"/>
                      <a:r>
                        <a:rPr lang="en-US" altLang="zh-CN" b="1" dirty="0">
                          <a:solidFill>
                            <a:schemeClr val="tx1"/>
                          </a:solidFill>
                        </a:rPr>
                        <a:t>…xx00</a:t>
                      </a:r>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…xx01</a:t>
                      </a:r>
                      <a:endParaRPr lang="zh-CN" altLang="en-US" b="1" dirty="0">
                        <a:solidFill>
                          <a:schemeClr val="tx1"/>
                        </a:solidFill>
                      </a:endParaRPr>
                    </a:p>
                    <a:p>
                      <a:pPr algn="ctr"/>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…xx02</a:t>
                      </a:r>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…xx03</a:t>
                      </a:r>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rgbClr val="800000"/>
                          </a:solidFill>
                        </a:rPr>
                        <a:t>…xx04</a:t>
                      </a:r>
                      <a:endParaRPr lang="zh-CN" altLang="en-US" b="1" dirty="0">
                        <a:solidFill>
                          <a:srgbClr val="8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…xx05</a:t>
                      </a:r>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…xx06</a:t>
                      </a:r>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…xx07</a:t>
                      </a:r>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…xx08</a:t>
                      </a:r>
                      <a:endParaRPr lang="zh-CN" alt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05114"/>
                  </a:ext>
                </a:extLst>
              </a:tr>
            </a:tbl>
          </a:graphicData>
        </a:graphic>
      </p:graphicFrame>
      <p:grpSp>
        <p:nvGrpSpPr>
          <p:cNvPr id="4" name="组合 3"/>
          <p:cNvGrpSpPr/>
          <p:nvPr/>
        </p:nvGrpSpPr>
        <p:grpSpPr>
          <a:xfrm>
            <a:off x="1979712" y="3111351"/>
            <a:ext cx="4982432" cy="1037729"/>
            <a:chOff x="2051720" y="4077070"/>
            <a:chExt cx="4982432" cy="1037729"/>
          </a:xfrm>
        </p:grpSpPr>
        <p:sp>
          <p:nvSpPr>
            <p:cNvPr id="2" name="矩形 1"/>
            <p:cNvSpPr/>
            <p:nvPr/>
          </p:nvSpPr>
          <p:spPr>
            <a:xfrm>
              <a:off x="2051720" y="4077072"/>
              <a:ext cx="2263761" cy="461665"/>
            </a:xfrm>
            <a:prstGeom prst="rect">
              <a:avLst/>
            </a:prstGeom>
          </p:spPr>
          <p:txBody>
            <a:bodyPr wrap="none">
              <a:spAutoFit/>
            </a:bodyPr>
            <a:lstStyle/>
            <a:p>
              <a:r>
                <a:rPr lang="en-US" altLang="zh-CN" dirty="0">
                  <a:solidFill>
                    <a:schemeClr val="tx1"/>
                  </a:solidFill>
                  <a:latin typeface="Times New Roman" panose="02020603050405020304" pitchFamily="18" charset="0"/>
                  <a:cs typeface="Times New Roman" panose="02020603050405020304" pitchFamily="18" charset="0"/>
                </a:rPr>
                <a:t>A: 0x12AD2345</a:t>
              </a:r>
              <a:endParaRPr lang="zh-CN" altLang="en-US" dirty="0"/>
            </a:p>
          </p:txBody>
        </p:sp>
        <p:sp>
          <p:nvSpPr>
            <p:cNvPr id="10" name="矩形 9"/>
            <p:cNvSpPr/>
            <p:nvPr/>
          </p:nvSpPr>
          <p:spPr>
            <a:xfrm>
              <a:off x="4788024" y="4077070"/>
              <a:ext cx="2246128" cy="461665"/>
            </a:xfrm>
            <a:prstGeom prst="rect">
              <a:avLst/>
            </a:prstGeom>
          </p:spPr>
          <p:txBody>
            <a:bodyPr wrap="none">
              <a:spAutoFit/>
            </a:bodyPr>
            <a:lstStyle/>
            <a:p>
              <a:r>
                <a:rPr lang="en-US" altLang="zh-CN" dirty="0">
                  <a:solidFill>
                    <a:schemeClr val="tx1"/>
                  </a:solidFill>
                  <a:latin typeface="Times New Roman" panose="02020603050405020304" pitchFamily="18" charset="0"/>
                  <a:cs typeface="Times New Roman" panose="02020603050405020304" pitchFamily="18" charset="0"/>
                </a:rPr>
                <a:t>B: 0x4523AD12</a:t>
              </a:r>
              <a:endParaRPr lang="zh-CN" altLang="en-US" dirty="0"/>
            </a:p>
          </p:txBody>
        </p:sp>
        <p:sp>
          <p:nvSpPr>
            <p:cNvPr id="11" name="矩形 10"/>
            <p:cNvSpPr/>
            <p:nvPr/>
          </p:nvSpPr>
          <p:spPr>
            <a:xfrm>
              <a:off x="2051720" y="4653134"/>
              <a:ext cx="2229136" cy="461665"/>
            </a:xfrm>
            <a:prstGeom prst="rect">
              <a:avLst/>
            </a:prstGeom>
          </p:spPr>
          <p:txBody>
            <a:bodyPr wrap="none">
              <a:spAutoFit/>
            </a:bodyPr>
            <a:lstStyle/>
            <a:p>
              <a:r>
                <a:rPr lang="en-US" altLang="zh-CN" dirty="0">
                  <a:solidFill>
                    <a:schemeClr val="tx1"/>
                  </a:solidFill>
                  <a:latin typeface="Times New Roman" panose="02020603050405020304" pitchFamily="18" charset="0"/>
                  <a:cs typeface="Times New Roman" panose="02020603050405020304" pitchFamily="18" charset="0"/>
                </a:rPr>
                <a:t>C: 0x451134AB</a:t>
              </a:r>
              <a:endParaRPr lang="zh-CN" altLang="en-US" dirty="0"/>
            </a:p>
          </p:txBody>
        </p:sp>
        <p:sp>
          <p:nvSpPr>
            <p:cNvPr id="12" name="矩形 11"/>
            <p:cNvSpPr/>
            <p:nvPr/>
          </p:nvSpPr>
          <p:spPr>
            <a:xfrm>
              <a:off x="4788024" y="4653134"/>
              <a:ext cx="2229136" cy="461665"/>
            </a:xfrm>
            <a:prstGeom prst="rect">
              <a:avLst/>
            </a:prstGeom>
          </p:spPr>
          <p:txBody>
            <a:bodyPr wrap="none">
              <a:spAutoFit/>
            </a:bodyPr>
            <a:lstStyle/>
            <a:p>
              <a:r>
                <a:rPr lang="en-US" altLang="zh-CN" dirty="0">
                  <a:solidFill>
                    <a:schemeClr val="tx1"/>
                  </a:solidFill>
                  <a:latin typeface="Times New Roman" panose="02020603050405020304" pitchFamily="18" charset="0"/>
                  <a:cs typeface="Times New Roman" panose="02020603050405020304" pitchFamily="18" charset="0"/>
                </a:rPr>
                <a:t>D: 0xAB341145</a:t>
              </a:r>
              <a:endParaRPr lang="zh-CN" altLang="en-US" dirty="0"/>
            </a:p>
          </p:txBody>
        </p:sp>
      </p:grpSp>
      <p:sp>
        <p:nvSpPr>
          <p:cNvPr id="6" name="文本框 5">
            <a:extLst>
              <a:ext uri="{FF2B5EF4-FFF2-40B4-BE49-F238E27FC236}">
                <a16:creationId xmlns:a16="http://schemas.microsoft.com/office/drawing/2014/main" id="{64AB3328-DFEC-F7D6-A04C-E37ECB2FAA75}"/>
              </a:ext>
            </a:extLst>
          </p:cNvPr>
          <p:cNvSpPr txBox="1"/>
          <p:nvPr/>
        </p:nvSpPr>
        <p:spPr>
          <a:xfrm>
            <a:off x="141601" y="971229"/>
            <a:ext cx="8756106" cy="1200329"/>
          </a:xfrm>
          <a:prstGeom prst="rect">
            <a:avLst/>
          </a:prstGeom>
          <a:noFill/>
        </p:spPr>
        <p:txBody>
          <a:bodyPr wrap="square">
            <a:spAutoFit/>
          </a:bodyPr>
          <a:lstStyle/>
          <a:p>
            <a:pPr algn="just"/>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access a word variable in the address of …xx04, what would we get in a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machine of little endian ordering or big endian ordering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94056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160341"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2.2 Interpreting Memory Address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Text Box 5"/>
          <p:cNvSpPr txBox="1">
            <a:spLocks noChangeArrowheads="1"/>
          </p:cNvSpPr>
          <p:nvPr/>
        </p:nvSpPr>
        <p:spPr bwMode="auto">
          <a:xfrm>
            <a:off x="118519" y="1178309"/>
            <a:ext cx="8839200" cy="460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85000"/>
              </a:lnSpc>
              <a:spcBef>
                <a:spcPct val="10000"/>
              </a:spcBef>
              <a:spcAft>
                <a:spcPts val="1200"/>
              </a:spcAft>
              <a:buFont typeface="Symbol" panose="05050102010706020507" pitchFamily="18" charset="2"/>
              <a:buChar char="¨"/>
            </a:pP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Some problem</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 name="组合 3"/>
          <p:cNvGrpSpPr/>
          <p:nvPr/>
        </p:nvGrpSpPr>
        <p:grpSpPr>
          <a:xfrm>
            <a:off x="467544" y="1844247"/>
            <a:ext cx="8352928" cy="2080916"/>
            <a:chOff x="467544" y="1844247"/>
            <a:chExt cx="8352928" cy="2080916"/>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7544" y="1844247"/>
              <a:ext cx="8352928" cy="1656184"/>
            </a:xfrm>
            <a:prstGeom prst="rect">
              <a:avLst/>
            </a:prstGeom>
          </p:spPr>
        </p:pic>
        <p:sp>
          <p:nvSpPr>
            <p:cNvPr id="3" name="矩形 2"/>
            <p:cNvSpPr/>
            <p:nvPr/>
          </p:nvSpPr>
          <p:spPr>
            <a:xfrm>
              <a:off x="3402233" y="3500431"/>
              <a:ext cx="2271776" cy="424732"/>
            </a:xfrm>
            <a:prstGeom prst="rect">
              <a:avLst/>
            </a:prstGeom>
          </p:spPr>
          <p:txBody>
            <a:bodyPr wrap="none">
              <a:spAutoFit/>
            </a:bodyPr>
            <a:lstStyle/>
            <a:p>
              <a:pPr algn="just">
                <a:lnSpc>
                  <a:spcPct val="90000"/>
                </a:lnSpc>
                <a:spcBef>
                  <a:spcPct val="20000"/>
                </a:spcBef>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任意位置</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 name="组合 4"/>
          <p:cNvGrpSpPr/>
          <p:nvPr/>
        </p:nvGrpSpPr>
        <p:grpSpPr>
          <a:xfrm>
            <a:off x="467544" y="4221088"/>
            <a:ext cx="8352928" cy="2217039"/>
            <a:chOff x="467544" y="4221088"/>
            <a:chExt cx="8352928" cy="2217039"/>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7544" y="4221088"/>
              <a:ext cx="8352928" cy="1736085"/>
            </a:xfrm>
            <a:prstGeom prst="rect">
              <a:avLst/>
            </a:prstGeom>
          </p:spPr>
        </p:pic>
        <p:sp>
          <p:nvSpPr>
            <p:cNvPr id="10" name="矩形 9"/>
            <p:cNvSpPr/>
            <p:nvPr/>
          </p:nvSpPr>
          <p:spPr>
            <a:xfrm>
              <a:off x="2774655" y="6013395"/>
              <a:ext cx="3526928" cy="424732"/>
            </a:xfrm>
            <a:prstGeom prst="rect">
              <a:avLst/>
            </a:prstGeom>
          </p:spPr>
          <p:txBody>
            <a:bodyPr wrap="none">
              <a:spAutoFit/>
            </a:bodyPr>
            <a:lstStyle/>
            <a:p>
              <a:pPr algn="just">
                <a:lnSpc>
                  <a:spcPct val="90000"/>
                </a:lnSpc>
                <a:spcBef>
                  <a:spcPct val="20000"/>
                </a:spcBef>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存储字的起始位置</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691387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160341"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2.2 Interpreting Memory Address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Text Box 5"/>
          <p:cNvSpPr txBox="1">
            <a:spLocks noChangeArrowheads="1"/>
          </p:cNvSpPr>
          <p:nvPr/>
        </p:nvSpPr>
        <p:spPr bwMode="auto">
          <a:xfrm>
            <a:off x="118519" y="1178309"/>
            <a:ext cx="8839200" cy="460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85000"/>
              </a:lnSpc>
              <a:spcBef>
                <a:spcPct val="10000"/>
              </a:spcBef>
              <a:spcAft>
                <a:spcPts val="1200"/>
              </a:spcAft>
              <a:buFont typeface="Symbol" panose="05050102010706020507" pitchFamily="18" charset="2"/>
              <a:buChar char="¨"/>
            </a:pP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Some problem</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 name="组合 3"/>
          <p:cNvGrpSpPr/>
          <p:nvPr/>
        </p:nvGrpSpPr>
        <p:grpSpPr>
          <a:xfrm>
            <a:off x="251520" y="2060848"/>
            <a:ext cx="8784976" cy="3870839"/>
            <a:chOff x="251520" y="2060848"/>
            <a:chExt cx="8784976" cy="3870839"/>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1520" y="2060848"/>
              <a:ext cx="8784976" cy="3312368"/>
            </a:xfrm>
            <a:prstGeom prst="rect">
              <a:avLst/>
            </a:prstGeom>
          </p:spPr>
        </p:pic>
        <p:sp>
          <p:nvSpPr>
            <p:cNvPr id="15" name="矩形 14"/>
            <p:cNvSpPr/>
            <p:nvPr/>
          </p:nvSpPr>
          <p:spPr>
            <a:xfrm>
              <a:off x="2826169" y="5506955"/>
              <a:ext cx="3491661" cy="424732"/>
            </a:xfrm>
            <a:prstGeom prst="rect">
              <a:avLst/>
            </a:prstGeom>
          </p:spPr>
          <p:txBody>
            <a:bodyPr wrap="none">
              <a:spAutoFit/>
            </a:bodyPr>
            <a:lstStyle/>
            <a:p>
              <a:pPr algn="just">
                <a:lnSpc>
                  <a:spcPct val="90000"/>
                </a:lnSpc>
                <a:spcBef>
                  <a:spcPct val="20000"/>
                </a:spcBef>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地址的整数倍位置</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42400929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160341"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2.2 Interpreting Memory Address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Text Box 5"/>
          <p:cNvSpPr txBox="1">
            <a:spLocks noChangeArrowheads="1"/>
          </p:cNvSpPr>
          <p:nvPr/>
        </p:nvSpPr>
        <p:spPr bwMode="auto">
          <a:xfrm>
            <a:off x="118519" y="1178309"/>
            <a:ext cx="8839200" cy="1756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85000"/>
              </a:lnSpc>
              <a:spcBef>
                <a:spcPct val="10000"/>
              </a:spcBef>
              <a:spcAft>
                <a:spcPts val="1200"/>
              </a:spcAft>
              <a:buFont typeface="Symbol" panose="05050102010706020507" pitchFamily="18" charset="2"/>
              <a:buChar char="¨"/>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many machines, accesses to objects larger than a byte must be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aligned</a:t>
            </a:r>
            <a:r>
              <a:rPr lang="en-US" altLang="zh-CN" sz="2800" b="1"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对齐</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 access to an object of size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bytes at byte address </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aligned if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mod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 =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ct val="85000"/>
              </a:lnSpc>
              <a:spcBef>
                <a:spcPct val="10000"/>
              </a:spcBef>
              <a:buFont typeface="Symbol" panose="05050102010706020507" pitchFamily="18" charset="2"/>
              <a:buChar char="¨"/>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Figure:  Addresses an access is aligned or misaligned.   </a:t>
            </a:r>
            <a:endPar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Group 54"/>
          <p:cNvGraphicFramePr>
            <a:graphicFrameLocks noGrp="1"/>
          </p:cNvGraphicFramePr>
          <p:nvPr/>
        </p:nvGraphicFramePr>
        <p:xfrm>
          <a:off x="539552" y="2991308"/>
          <a:ext cx="8202143" cy="2319337"/>
        </p:xfrm>
        <a:graphic>
          <a:graphicData uri="http://schemas.openxmlformats.org/drawingml/2006/table">
            <a:tbl>
              <a:tblPr/>
              <a:tblGrid>
                <a:gridCol w="1872208">
                  <a:extLst>
                    <a:ext uri="{9D8B030D-6E8A-4147-A177-3AD203B41FA5}">
                      <a16:colId xmlns:a16="http://schemas.microsoft.com/office/drawing/2014/main" val="20000"/>
                    </a:ext>
                  </a:extLst>
                </a:gridCol>
                <a:gridCol w="2088232">
                  <a:extLst>
                    <a:ext uri="{9D8B030D-6E8A-4147-A177-3AD203B41FA5}">
                      <a16:colId xmlns:a16="http://schemas.microsoft.com/office/drawing/2014/main" val="1175962450"/>
                    </a:ext>
                  </a:extLst>
                </a:gridCol>
                <a:gridCol w="2342106">
                  <a:extLst>
                    <a:ext uri="{9D8B030D-6E8A-4147-A177-3AD203B41FA5}">
                      <a16:colId xmlns:a16="http://schemas.microsoft.com/office/drawing/2014/main" val="20001"/>
                    </a:ext>
                  </a:extLst>
                </a:gridCol>
                <a:gridCol w="1899597">
                  <a:extLst>
                    <a:ext uri="{9D8B030D-6E8A-4147-A177-3AD203B41FA5}">
                      <a16:colId xmlns:a16="http://schemas.microsoft.com/office/drawing/2014/main" val="20002"/>
                    </a:ext>
                  </a:extLst>
                </a:gridCol>
              </a:tblGrid>
              <a:tr h="710753">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Object addressed</a:t>
                      </a:r>
                    </a:p>
                  </a:txBody>
                  <a:tcPr marL="90000" marR="90000" marT="46770" marB="467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Aligned at byte offsets (Binary)</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Aligned at byte offsets </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Misaligned at byte offsets</a:t>
                      </a:r>
                    </a:p>
                  </a:txBody>
                  <a:tcPr marL="90000" marR="90000" marT="46770" marB="467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214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Byte</a:t>
                      </a:r>
                    </a:p>
                  </a:txBody>
                  <a:tcPr marL="90000" marR="90000" marT="46770" marB="467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x…</a:t>
                      </a:r>
                      <a:r>
                        <a:rPr kumimoji="0" lang="en-US" altLang="zh-CN" sz="2000" b="1" i="0" u="none" strike="noStrike" kern="1200" cap="none" normalizeH="0" baseline="0" dirty="0" err="1">
                          <a:ln>
                            <a:noFill/>
                          </a:ln>
                          <a:solidFill>
                            <a:srgbClr val="800000"/>
                          </a:solidFill>
                          <a:effectLst/>
                          <a:latin typeface="Times New Roman" panose="02020603050405020304" pitchFamily="18" charset="0"/>
                          <a:ea typeface="宋体" pitchFamily="2" charset="-122"/>
                          <a:cs typeface="Times New Roman" panose="02020603050405020304" pitchFamily="18" charset="0"/>
                        </a:rPr>
                        <a:t>xxxx</a:t>
                      </a:r>
                      <a:endParaRPr kumimoji="0" lang="en-US" altLang="zh-CN"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0, 1, 2, 3, 4, 5, 6, 7</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Never</a:t>
                      </a:r>
                    </a:p>
                  </a:txBody>
                  <a:tcPr marL="90000" marR="90000" marT="46770" marB="467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14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Half word</a:t>
                      </a:r>
                    </a:p>
                  </a:txBody>
                  <a:tcPr marL="90000" marR="90000" marT="46770" marB="467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x…xxx0</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0, 2, 4, 6</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1, 3, 5, 7</a:t>
                      </a:r>
                    </a:p>
                  </a:txBody>
                  <a:tcPr marL="90000" marR="90000" marT="46770" marB="467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214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Word</a:t>
                      </a:r>
                    </a:p>
                  </a:txBody>
                  <a:tcPr marL="90000" marR="90000" marT="46770" marB="467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x…xx00</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0, 4</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1, 2, 3, 5, 6, 7</a:t>
                      </a:r>
                    </a:p>
                  </a:txBody>
                  <a:tcPr marL="90000" marR="90000" marT="46770" marB="467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214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Double Word</a:t>
                      </a:r>
                    </a:p>
                  </a:txBody>
                  <a:tcPr marL="90000" marR="90000" marT="46770" marB="467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x…x000</a:t>
                      </a:r>
                      <a:endParaRPr kumimoji="0" lang="zh-CN" altLang="en-US"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1, 2, 3, 4, 5, 6, 7</a:t>
                      </a:r>
                    </a:p>
                  </a:txBody>
                  <a:tcPr marL="90000" marR="90000" marT="46770" marB="467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 name="Text Box 46"/>
          <p:cNvSpPr txBox="1">
            <a:spLocks noChangeArrowheads="1"/>
          </p:cNvSpPr>
          <p:nvPr/>
        </p:nvSpPr>
        <p:spPr bwMode="auto">
          <a:xfrm>
            <a:off x="118519" y="5516580"/>
            <a:ext cx="8991600" cy="82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85000"/>
              </a:lnSpc>
              <a:spcBef>
                <a:spcPct val="55000"/>
              </a:spcBef>
            </a:pP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 misaligned memory access will take multiple aligned memory references.</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80919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160341"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2.2 Interpreting Memory Address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Text Box 5"/>
          <p:cNvSpPr txBox="1">
            <a:spLocks noChangeArrowheads="1"/>
          </p:cNvSpPr>
          <p:nvPr/>
        </p:nvSpPr>
        <p:spPr bwMode="auto">
          <a:xfrm>
            <a:off x="118519" y="1124744"/>
            <a:ext cx="8839200" cy="1193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85000"/>
              </a:lnSpc>
              <a:spcBef>
                <a:spcPct val="10000"/>
              </a:spcBef>
              <a:spcAft>
                <a:spcPts val="1200"/>
              </a:spcAft>
              <a:buFont typeface="Symbol" panose="05050102010706020507" pitchFamily="18" charset="2"/>
              <a:buChar char="¨"/>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many machines, accesses to objects larger than a byte must be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aligned</a:t>
            </a:r>
            <a:r>
              <a:rPr lang="en-US" altLang="zh-CN" sz="2800" b="1"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对齐</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 access to an object of size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bytes at byte address </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aligned if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mod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 =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3" name="图片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03648" y="2371585"/>
            <a:ext cx="6316403" cy="2425567"/>
          </a:xfrm>
          <a:prstGeom prst="rect">
            <a:avLst/>
          </a:prstGeom>
        </p:spPr>
      </p:pic>
      <p:pic>
        <p:nvPicPr>
          <p:cNvPr id="2" name="图片 1">
            <a:extLst>
              <a:ext uri="{FF2B5EF4-FFF2-40B4-BE49-F238E27FC236}">
                <a16:creationId xmlns:a16="http://schemas.microsoft.com/office/drawing/2014/main" id="{B33133E9-2C01-321F-4F20-2528F2E1A3D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83347" y="5595165"/>
            <a:ext cx="6336704" cy="1115343"/>
          </a:xfrm>
          <a:prstGeom prst="rect">
            <a:avLst/>
          </a:prstGeom>
        </p:spPr>
      </p:pic>
      <p:sp>
        <p:nvSpPr>
          <p:cNvPr id="5" name="文本框 4">
            <a:extLst>
              <a:ext uri="{FF2B5EF4-FFF2-40B4-BE49-F238E27FC236}">
                <a16:creationId xmlns:a16="http://schemas.microsoft.com/office/drawing/2014/main" id="{6F544693-7A50-90E6-079B-828662291AF6}"/>
              </a:ext>
            </a:extLst>
          </p:cNvPr>
          <p:cNvSpPr txBox="1"/>
          <p:nvPr/>
        </p:nvSpPr>
        <p:spPr>
          <a:xfrm>
            <a:off x="251520" y="4818192"/>
            <a:ext cx="8756106" cy="707886"/>
          </a:xfrm>
          <a:prstGeom prst="rect">
            <a:avLst/>
          </a:prstGeom>
          <a:noFill/>
        </p:spPr>
        <p:txBody>
          <a:bodyPr wrap="square">
            <a:spAutoFit/>
          </a:bodyPr>
          <a:lstStyle/>
          <a:p>
            <a:pPr algn="just"/>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If the processor stores a variable declared as double in a C program, what is a possible memory location?</a:t>
            </a: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135624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1043608" y="1196752"/>
            <a:ext cx="7380882" cy="5446106"/>
          </a:xfrm>
        </p:spPr>
        <p:txBody>
          <a:bodyPr lIns="28800" rIns="28800"/>
          <a:lstStyle/>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2.1 Classifying Instruction Set Architecture   </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2.2 Interpreting Memory Address   </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2.3 Addressing Modes  </a:t>
            </a:r>
            <a:endParaRPr lang="zh-CN" altLang="en-US" sz="2800" dirty="0">
              <a:latin typeface="Times New Roman" panose="02020603050405020304" pitchFamily="18" charset="0"/>
              <a:ea typeface="宋体" panose="02010600030101010101" pitchFamily="2" charset="-122"/>
            </a:endParaRP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2.4 Optimizing Instruction Formats </a:t>
            </a:r>
            <a:endParaRPr lang="zh-CN" altLang="en-US" sz="2800" dirty="0">
              <a:latin typeface="Times New Roman" panose="02020603050405020304" pitchFamily="18" charset="0"/>
              <a:ea typeface="宋体" panose="02010600030101010101" pitchFamily="2" charset="-122"/>
            </a:endParaRP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2.5 Operation in the Instruction Set </a:t>
            </a:r>
            <a:endParaRPr lang="zh-CN" altLang="en-US" sz="2800" dirty="0">
              <a:latin typeface="Times New Roman" panose="02020603050405020304" pitchFamily="18" charset="0"/>
              <a:ea typeface="宋体" panose="02010600030101010101" pitchFamily="2" charset="-122"/>
            </a:endParaRP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2.6 RISC vs. CISC   </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2.7 The DLX Architecture  </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2.8 The RISC-V Architecture </a:t>
            </a:r>
          </a:p>
        </p:txBody>
      </p:sp>
      <p:grpSp>
        <p:nvGrpSpPr>
          <p:cNvPr id="18435" name="组合 4"/>
          <p:cNvGrpSpPr>
            <a:grpSpLocks/>
          </p:cNvGrpSpPr>
          <p:nvPr/>
        </p:nvGrpSpPr>
        <p:grpSpPr bwMode="auto">
          <a:xfrm>
            <a:off x="-3175" y="785813"/>
            <a:ext cx="9144000" cy="134937"/>
            <a:chOff x="0" y="919105"/>
            <a:chExt cx="9144000" cy="134443"/>
          </a:xfrm>
        </p:grpSpPr>
        <p:cxnSp>
          <p:nvCxnSpPr>
            <p:cNvPr id="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7">
              <a:extLst>
                <a:ext uri="{FF2B5EF4-FFF2-40B4-BE49-F238E27FC236}">
                  <a16:creationId xmlns:a16="http://schemas.microsoft.com/office/drawing/2014/main" id="{4757F2B2-E4C1-5D4F-9293-60D6B5E57496}"/>
                </a:ext>
              </a:extLst>
            </p:cNvPr>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8436" name="矩形 8"/>
          <p:cNvSpPr>
            <a:spLocks noChangeArrowheads="1"/>
          </p:cNvSpPr>
          <p:nvPr/>
        </p:nvSpPr>
        <p:spPr bwMode="auto">
          <a:xfrm>
            <a:off x="-9525" y="139700"/>
            <a:ext cx="9118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3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Chapter 2 </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 Set Architecture</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Text Box 4"/>
          <p:cNvSpPr txBox="1">
            <a:spLocks noChangeArrowheads="1"/>
          </p:cNvSpPr>
          <p:nvPr/>
        </p:nvSpPr>
        <p:spPr bwMode="auto">
          <a:xfrm>
            <a:off x="132556" y="1089655"/>
            <a:ext cx="8839200" cy="5403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indent="-457200" algn="just">
              <a:lnSpc>
                <a:spcPct val="90000"/>
              </a:lnSpc>
              <a:spcBef>
                <a:spcPct val="20000"/>
              </a:spcBef>
              <a:spcAft>
                <a:spcPts val="1200"/>
              </a:spcAft>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Addressing modes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how architectures specify the address of an object they will access.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寻址模式：指令按照什么方式寻找（访问）到所需要的操作数或信息。</a:t>
            </a:r>
          </a:p>
          <a:p>
            <a:pPr indent="-457200" algn="just">
              <a:lnSpc>
                <a:spcPct val="90000"/>
              </a:lnSpc>
              <a:spcBef>
                <a:spcPct val="20000"/>
              </a:spcBef>
              <a:buFont typeface="Symbol" panose="05050102010706020507" pitchFamily="18" charset="2"/>
              <a:buChar char="¨"/>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GPR machines, an addressing mode can specify an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constant</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or a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location in memory</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在通用寄存器型指令集中，一般是利用寻址方式指明指令中的操作数是一个常数、一个寄存器操作数，拟或是一个存储器操作数。</a:t>
            </a:r>
            <a:endPar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90000"/>
              </a:lnSpc>
              <a:spcBef>
                <a:spcPct val="20000"/>
              </a:spcBef>
              <a:spcAft>
                <a:spcPts val="1200"/>
              </a:spcAft>
              <a:buFont typeface="Symbol" panose="05050102010706020507" pitchFamily="18" charset="2"/>
              <a:buChar char="¨"/>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actual memory address specified by the addressing mode is called the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effective address.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寻址实际上是从形式地址到实际地址的转换。形式地址由指令描述，实际地址也称为有效地址。</a:t>
            </a:r>
            <a:endParaRPr lang="en-US" altLang="zh-CN"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indent="-457200" algn="just">
              <a:lnSpc>
                <a:spcPct val="90000"/>
              </a:lnSpc>
              <a:spcBef>
                <a:spcPct val="20000"/>
              </a:spcBef>
              <a:buFont typeface="Symbol" panose="05050102010706020507" pitchFamily="18" charset="2"/>
              <a:buChar char="¨"/>
            </a:pP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有效地址指明的是存储器单元的地址或寄存器地址。</a:t>
            </a:r>
          </a:p>
          <a:p>
            <a:pPr indent="-457200" algn="just">
              <a:lnSpc>
                <a:spcPct val="90000"/>
              </a:lnSpc>
              <a:spcBef>
                <a:spcPct val="20000"/>
              </a:spcBef>
              <a:buFont typeface="Symbol" panose="05050102010706020507" pitchFamily="18" charset="2"/>
              <a:buChar char="¨"/>
            </a:pPr>
            <a:endPar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07391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Picture 1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5536" y="1108076"/>
            <a:ext cx="8512684" cy="5633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9568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Picture 1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5230" y="1109541"/>
            <a:ext cx="7416824" cy="553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99571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4"/>
          <p:cNvSpPr txBox="1">
            <a:spLocks noChangeArrowheads="1"/>
          </p:cNvSpPr>
          <p:nvPr/>
        </p:nvSpPr>
        <p:spPr bwMode="auto">
          <a:xfrm>
            <a:off x="132556" y="1346618"/>
            <a:ext cx="8839200" cy="5178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spcAft>
                <a:spcPts val="1200"/>
              </a:spcAft>
              <a:buFont typeface="Symbol" panose="05050102010706020507" pitchFamily="18" charset="2"/>
              <a:buChar char="¨"/>
            </a:pPr>
            <a:r>
              <a:rPr lang="en-US" altLang="zh-CN" sz="3200" dirty="0">
                <a:solidFill>
                  <a:srgbClr val="800000"/>
                </a:solidFill>
                <a:latin typeface="Times New Roman" panose="02020603050405020304" pitchFamily="18" charset="0"/>
                <a:cs typeface="Times New Roman" panose="02020603050405020304" pitchFamily="18" charset="0"/>
              </a:rPr>
              <a:t>Register </a:t>
            </a:r>
            <a:r>
              <a:rPr lang="zh-CN" altLang="en-US"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寄存器寻址</a:t>
            </a:r>
          </a:p>
          <a:p>
            <a:pPr marL="1200150" lvl="1" indent="-457200" algn="just">
              <a:lnSpc>
                <a:spcPct val="90000"/>
              </a:lnSpc>
              <a:spcBef>
                <a:spcPts val="60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Add R4 , R3</a:t>
            </a:r>
          </a:p>
          <a:p>
            <a:pPr marL="1200150" lvl="1" indent="-457200" algn="just">
              <a:lnSpc>
                <a:spcPct val="90000"/>
              </a:lnSpc>
              <a:spcBef>
                <a:spcPts val="60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Meaning: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[R4]←</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[R4]</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[R3]</a:t>
            </a:r>
          </a:p>
          <a:p>
            <a:pPr marL="1200150" lvl="1" indent="-457200" algn="just">
              <a:lnSpc>
                <a:spcPct val="90000"/>
              </a:lnSpc>
              <a:spcBef>
                <a:spcPts val="60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used: when a value is in a register.</a:t>
            </a:r>
          </a:p>
          <a:p>
            <a:pPr marL="457200" indent="-457200" algn="just">
              <a:lnSpc>
                <a:spcPct val="90000"/>
              </a:lnSpc>
              <a:spcBef>
                <a:spcPct val="20000"/>
              </a:spcBef>
              <a:spcAft>
                <a:spcPts val="1200"/>
              </a:spcAft>
              <a:buFont typeface="Symbol" panose="05050102010706020507" pitchFamily="18" charset="2"/>
              <a:buChar char="¨"/>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Immediate or literals </a:t>
            </a:r>
            <a:r>
              <a:rPr lang="zh-CN" altLang="en-US"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立即值寻址</a:t>
            </a:r>
          </a:p>
          <a:p>
            <a:pPr marL="1200150" lvl="1" indent="-457200" algn="just">
              <a:lnSpc>
                <a:spcPct val="90000"/>
              </a:lnSpc>
              <a:spcBef>
                <a:spcPts val="60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 Add R4 , #3</a:t>
            </a:r>
          </a:p>
          <a:p>
            <a:pPr marL="1200150" lvl="1" indent="-457200" algn="just">
              <a:lnSpc>
                <a:spcPct val="90000"/>
              </a:lnSpc>
              <a:spcBef>
                <a:spcPts val="60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Meaning: </a:t>
            </a:r>
            <a:r>
              <a:rPr lang="en-US" altLang="zh-CN" sz="2800" dirty="0" err="1">
                <a:solidFill>
                  <a:schemeClr val="tx1"/>
                </a:solidFill>
                <a:latin typeface="Times New Roman" panose="02020603050405020304" pitchFamily="18" charset="0"/>
                <a:cs typeface="Times New Roman" panose="02020603050405020304" pitchFamily="18" charset="0"/>
              </a:rPr>
              <a:t>Regs</a:t>
            </a:r>
            <a:r>
              <a:rPr lang="en-US" altLang="zh-CN" sz="2800" dirty="0">
                <a:solidFill>
                  <a:schemeClr val="tx1"/>
                </a:solidFill>
                <a:latin typeface="Times New Roman" panose="02020603050405020304" pitchFamily="18" charset="0"/>
                <a:cs typeface="Times New Roman" panose="02020603050405020304" pitchFamily="18" charset="0"/>
              </a:rPr>
              <a:t>[R4]←</a:t>
            </a:r>
            <a:r>
              <a:rPr lang="en-US" altLang="zh-CN" sz="2800" dirty="0" err="1">
                <a:solidFill>
                  <a:schemeClr val="tx1"/>
                </a:solidFill>
                <a:latin typeface="Times New Roman" panose="02020603050405020304" pitchFamily="18" charset="0"/>
                <a:cs typeface="Times New Roman" panose="02020603050405020304" pitchFamily="18" charset="0"/>
              </a:rPr>
              <a:t>Regs</a:t>
            </a:r>
            <a:r>
              <a:rPr lang="en-US" altLang="zh-CN" sz="2800" dirty="0">
                <a:solidFill>
                  <a:schemeClr val="tx1"/>
                </a:solidFill>
                <a:latin typeface="Times New Roman" panose="02020603050405020304" pitchFamily="18" charset="0"/>
                <a:cs typeface="Times New Roman" panose="02020603050405020304" pitchFamily="18" charset="0"/>
              </a:rPr>
              <a:t>[R4]</a:t>
            </a:r>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3</a:t>
            </a:r>
          </a:p>
          <a:p>
            <a:pPr marL="1200150" lvl="1" indent="-457200" algn="just">
              <a:lnSpc>
                <a:spcPct val="90000"/>
              </a:lnSpc>
              <a:spcBef>
                <a:spcPts val="60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When used: for constants.</a:t>
            </a:r>
            <a:endParaRPr lang="zh-CN" altLang="en-US" sz="2800" dirty="0">
              <a:solidFill>
                <a:schemeClr val="tx1"/>
              </a:solidFill>
              <a:latin typeface="Times New Roman" panose="02020603050405020304" pitchFamily="18" charset="0"/>
              <a:cs typeface="Times New Roman" panose="02020603050405020304" pitchFamily="18" charset="0"/>
            </a:endParaRPr>
          </a:p>
          <a:p>
            <a:pPr algn="just">
              <a:lnSpc>
                <a:spcPct val="90000"/>
              </a:lnSpc>
              <a:spcBef>
                <a:spcPct val="20000"/>
              </a:spcBef>
            </a:pPr>
            <a:endParaRPr lang="en-US" altLang="zh-CN" sz="3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13132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4"/>
          <p:cNvSpPr txBox="1">
            <a:spLocks noChangeArrowheads="1"/>
          </p:cNvSpPr>
          <p:nvPr/>
        </p:nvSpPr>
        <p:spPr bwMode="auto">
          <a:xfrm>
            <a:off x="132556" y="1124744"/>
            <a:ext cx="8839200" cy="541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spcAft>
                <a:spcPts val="1200"/>
              </a:spcAft>
              <a:buFont typeface="Symbol" panose="05050102010706020507" pitchFamily="18" charset="2"/>
              <a:buChar char="¨"/>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 deferred or indirect </a:t>
            </a:r>
            <a:r>
              <a:rPr lang="zh-CN" altLang="en-US"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寄存器间接寻址</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 Add R4 , (R1)</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Meaning: </a:t>
            </a:r>
            <a:r>
              <a:rPr lang="en-US" altLang="zh-CN" sz="2800" dirty="0" err="1">
                <a:solidFill>
                  <a:schemeClr val="tx1"/>
                </a:solidFill>
                <a:latin typeface="Times New Roman" panose="02020603050405020304" pitchFamily="18" charset="0"/>
                <a:cs typeface="Times New Roman" panose="02020603050405020304" pitchFamily="18" charset="0"/>
              </a:rPr>
              <a:t>Regs</a:t>
            </a:r>
            <a:r>
              <a:rPr lang="en-US" altLang="zh-CN" sz="2800" dirty="0">
                <a:solidFill>
                  <a:schemeClr val="tx1"/>
                </a:solidFill>
                <a:latin typeface="Times New Roman" panose="02020603050405020304" pitchFamily="18" charset="0"/>
                <a:cs typeface="Times New Roman" panose="02020603050405020304" pitchFamily="18" charset="0"/>
              </a:rPr>
              <a:t>[R4]←</a:t>
            </a:r>
            <a:r>
              <a:rPr lang="en-US" altLang="zh-CN" sz="2800" dirty="0" err="1">
                <a:solidFill>
                  <a:schemeClr val="tx1"/>
                </a:solidFill>
                <a:latin typeface="Times New Roman" panose="02020603050405020304" pitchFamily="18" charset="0"/>
                <a:cs typeface="Times New Roman" panose="02020603050405020304" pitchFamily="18" charset="0"/>
              </a:rPr>
              <a:t>Regs</a:t>
            </a:r>
            <a:r>
              <a:rPr lang="en-US" altLang="zh-CN" sz="2800" dirty="0">
                <a:solidFill>
                  <a:schemeClr val="tx1"/>
                </a:solidFill>
                <a:latin typeface="Times New Roman" panose="02020603050405020304" pitchFamily="18" charset="0"/>
                <a:cs typeface="Times New Roman" panose="02020603050405020304" pitchFamily="18" charset="0"/>
              </a:rPr>
              <a:t>[R4]</a:t>
            </a:r>
            <a:r>
              <a:rPr lang="zh-CN" altLang="en-US" sz="2800" dirty="0">
                <a:solidFill>
                  <a:schemeClr val="tx1"/>
                </a:solidFill>
                <a:latin typeface="Times New Roman" panose="02020603050405020304" pitchFamily="18" charset="0"/>
                <a:cs typeface="Times New Roman" panose="02020603050405020304" pitchFamily="18" charset="0"/>
              </a:rPr>
              <a:t>＋</a:t>
            </a:r>
            <a:endParaRPr lang="en-US" altLang="zh-CN" sz="2800" dirty="0">
              <a:solidFill>
                <a:schemeClr val="tx1"/>
              </a:solidFill>
              <a:latin typeface="Times New Roman" panose="02020603050405020304" pitchFamily="18" charset="0"/>
              <a:cs typeface="Times New Roman" panose="02020603050405020304" pitchFamily="18" charset="0"/>
            </a:endParaRPr>
          </a:p>
          <a:p>
            <a:pPr lvl="1" indent="0" algn="just">
              <a:lnSpc>
                <a:spcPct val="90000"/>
              </a:lnSpc>
              <a:spcBef>
                <a:spcPts val="0"/>
              </a:spcBef>
              <a:spcAft>
                <a:spcPts val="600"/>
              </a:spcAft>
              <a:buSzPct val="50000"/>
            </a:pPr>
            <a:r>
              <a:rPr lang="en-US" altLang="zh-CN" sz="2800" dirty="0">
                <a:solidFill>
                  <a:schemeClr val="tx1"/>
                </a:solidFill>
                <a:latin typeface="Times New Roman" panose="02020603050405020304" pitchFamily="18" charset="0"/>
                <a:cs typeface="Times New Roman" panose="02020603050405020304" pitchFamily="18" charset="0"/>
              </a:rPr>
              <a:t>                      Mem[</a:t>
            </a:r>
            <a:r>
              <a:rPr lang="en-US" altLang="zh-CN" sz="2800" dirty="0" err="1">
                <a:solidFill>
                  <a:schemeClr val="tx1"/>
                </a:solidFill>
                <a:latin typeface="Times New Roman" panose="02020603050405020304" pitchFamily="18" charset="0"/>
                <a:cs typeface="Times New Roman" panose="02020603050405020304" pitchFamily="18" charset="0"/>
              </a:rPr>
              <a:t>Regs</a:t>
            </a:r>
            <a:r>
              <a:rPr lang="en-US" altLang="zh-CN" sz="2800" dirty="0">
                <a:solidFill>
                  <a:schemeClr val="tx1"/>
                </a:solidFill>
                <a:latin typeface="Times New Roman" panose="02020603050405020304" pitchFamily="18" charset="0"/>
                <a:cs typeface="Times New Roman" panose="02020603050405020304" pitchFamily="18" charset="0"/>
              </a:rPr>
              <a:t>[R1]]</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When used: accessing using a pointer or a computed address.</a:t>
            </a:r>
          </a:p>
          <a:p>
            <a:pPr marL="457200" indent="-457200" algn="just">
              <a:lnSpc>
                <a:spcPct val="90000"/>
              </a:lnSpc>
              <a:spcBef>
                <a:spcPct val="20000"/>
              </a:spcBef>
              <a:spcAft>
                <a:spcPts val="1200"/>
              </a:spcAft>
              <a:buFont typeface="Symbol" panose="05050102010706020507" pitchFamily="18" charset="2"/>
              <a:buChar char="¨"/>
            </a:pPr>
            <a:r>
              <a:rPr lang="en-US" altLang="zh-CN" sz="3200" dirty="0">
                <a:solidFill>
                  <a:srgbClr val="800000"/>
                </a:solidFill>
                <a:latin typeface="Times New Roman" panose="02020603050405020304" pitchFamily="18" charset="0"/>
                <a:cs typeface="Times New Roman" panose="02020603050405020304" pitchFamily="18" charset="0"/>
              </a:rPr>
              <a:t>Displacement </a:t>
            </a:r>
            <a:r>
              <a:rPr lang="zh-CN" altLang="en-US" sz="3200" dirty="0">
                <a:solidFill>
                  <a:srgbClr val="800000"/>
                </a:solidFill>
                <a:latin typeface="宋体" panose="02010600030101010101" pitchFamily="2" charset="-122"/>
                <a:ea typeface="宋体" panose="02010600030101010101" pitchFamily="2" charset="-122"/>
                <a:cs typeface="Times New Roman" panose="02020603050405020304" pitchFamily="18" charset="0"/>
              </a:rPr>
              <a:t>偏移寻址</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Add R4 , 100(R1)</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Meaning: Regs[R4]←Regs[R4]</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indent="0" algn="just">
              <a:lnSpc>
                <a:spcPct val="90000"/>
              </a:lnSpc>
              <a:spcBef>
                <a:spcPts val="0"/>
              </a:spcBef>
              <a:spcAft>
                <a:spcPts val="600"/>
              </a:spcAft>
              <a:buSzPct val="5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Mem[100+Regs[R1]]</a:t>
            </a:r>
          </a:p>
          <a:p>
            <a:pPr marL="1200150" lvl="1" indent="-457200" algn="just">
              <a:lnSpc>
                <a:spcPct val="90000"/>
              </a:lnSpc>
              <a:spcBef>
                <a:spcPts val="0"/>
              </a:spcBef>
              <a:spcAft>
                <a:spcPts val="600"/>
              </a:spcAft>
              <a:buSzPct val="50000"/>
              <a:buFont typeface="Wingdings" panose="05000000000000000000" pitchFamily="2" charset="2"/>
              <a:buChar char="Ø"/>
            </a:pPr>
            <a:endParaRPr lang="en-US" altLang="zh-CN"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0478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4"/>
          <p:cNvSpPr txBox="1">
            <a:spLocks noChangeArrowheads="1"/>
          </p:cNvSpPr>
          <p:nvPr/>
        </p:nvSpPr>
        <p:spPr bwMode="auto">
          <a:xfrm>
            <a:off x="35496" y="1124744"/>
            <a:ext cx="9011444" cy="4951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spcAft>
                <a:spcPts val="1200"/>
              </a:spcAft>
              <a:buFont typeface="Symbol" panose="05050102010706020507" pitchFamily="18" charset="2"/>
              <a:buChar char="¨"/>
            </a:pPr>
            <a:r>
              <a:rPr lang="en-US" altLang="zh-CN" sz="3200" dirty="0">
                <a:solidFill>
                  <a:srgbClr val="800000"/>
                </a:solidFill>
                <a:latin typeface="Times New Roman" panose="02020603050405020304" pitchFamily="18" charset="0"/>
                <a:cs typeface="Times New Roman" panose="02020603050405020304" pitchFamily="18" charset="0"/>
              </a:rPr>
              <a:t>Indexed </a:t>
            </a:r>
            <a:r>
              <a:rPr lang="zh-CN" altLang="en-US" sz="3200" dirty="0">
                <a:solidFill>
                  <a:srgbClr val="800000"/>
                </a:solidFill>
                <a:latin typeface="宋体" panose="02010600030101010101" pitchFamily="2" charset="-122"/>
                <a:ea typeface="宋体" panose="02010600030101010101" pitchFamily="2" charset="-122"/>
                <a:cs typeface="Times New Roman" panose="02020603050405020304" pitchFamily="18" charset="0"/>
              </a:rPr>
              <a:t>索引寻址</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Add R3 , (R1 + R2)</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Meaning: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[R3]←</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[R3]</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indent="0" algn="just">
              <a:lnSpc>
                <a:spcPct val="90000"/>
              </a:lnSpc>
              <a:spcBef>
                <a:spcPts val="0"/>
              </a:spcBef>
              <a:spcAft>
                <a:spcPts val="600"/>
              </a:spcAft>
              <a:buSzPct val="5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Mem[</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[R1]+</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[R2]]</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When used: sometimes useful in array addressing.</a:t>
            </a:r>
          </a:p>
          <a:p>
            <a:pPr marL="457200" indent="-457200" algn="just">
              <a:lnSpc>
                <a:spcPct val="90000"/>
              </a:lnSpc>
              <a:spcBef>
                <a:spcPct val="20000"/>
              </a:spcBef>
              <a:spcAft>
                <a:spcPts val="1200"/>
              </a:spcAft>
              <a:buFont typeface="Symbol" panose="05050102010706020507" pitchFamily="18" charset="2"/>
              <a:buChar char="¨"/>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Direct or absolute </a:t>
            </a:r>
            <a:r>
              <a:rPr lang="zh-CN" altLang="en-US"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直接寻址或绝对寻址</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 Add R1 , (1001)</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Meaning: </a:t>
            </a:r>
            <a:r>
              <a:rPr lang="en-US" altLang="zh-CN" sz="2800" dirty="0" err="1">
                <a:solidFill>
                  <a:schemeClr val="tx1"/>
                </a:solidFill>
                <a:latin typeface="Times New Roman" panose="02020603050405020304" pitchFamily="18" charset="0"/>
                <a:cs typeface="Times New Roman" panose="02020603050405020304" pitchFamily="18" charset="0"/>
              </a:rPr>
              <a:t>Regs</a:t>
            </a:r>
            <a:r>
              <a:rPr lang="en-US" altLang="zh-CN" sz="2800" dirty="0">
                <a:solidFill>
                  <a:schemeClr val="tx1"/>
                </a:solidFill>
                <a:latin typeface="Times New Roman" panose="02020603050405020304" pitchFamily="18" charset="0"/>
                <a:cs typeface="Times New Roman" panose="02020603050405020304" pitchFamily="18" charset="0"/>
              </a:rPr>
              <a:t>[R1]←</a:t>
            </a:r>
            <a:r>
              <a:rPr lang="en-US" altLang="zh-CN" sz="2800" dirty="0" err="1">
                <a:solidFill>
                  <a:schemeClr val="tx1"/>
                </a:solidFill>
                <a:latin typeface="Times New Roman" panose="02020603050405020304" pitchFamily="18" charset="0"/>
                <a:cs typeface="Times New Roman" panose="02020603050405020304" pitchFamily="18" charset="0"/>
              </a:rPr>
              <a:t>Regs</a:t>
            </a:r>
            <a:r>
              <a:rPr lang="en-US" altLang="zh-CN" sz="2800" dirty="0">
                <a:solidFill>
                  <a:schemeClr val="tx1"/>
                </a:solidFill>
                <a:latin typeface="Times New Roman" panose="02020603050405020304" pitchFamily="18" charset="0"/>
                <a:cs typeface="Times New Roman" panose="02020603050405020304" pitchFamily="18" charset="0"/>
              </a:rPr>
              <a:t>[R1]</a:t>
            </a:r>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Mem[1001]</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When used: sometimes useful for accessing static data; address constant may need to be large.</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6588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4"/>
          <p:cNvSpPr txBox="1">
            <a:spLocks noChangeArrowheads="1"/>
          </p:cNvSpPr>
          <p:nvPr/>
        </p:nvSpPr>
        <p:spPr bwMode="auto">
          <a:xfrm>
            <a:off x="35496" y="1124744"/>
            <a:ext cx="9011444" cy="454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spcAft>
                <a:spcPts val="1200"/>
              </a:spcAft>
              <a:buFont typeface="Symbol" panose="05050102010706020507" pitchFamily="18" charset="2"/>
              <a:buChar char="¨"/>
            </a:pPr>
            <a:r>
              <a:rPr lang="en-US" altLang="zh-CN" sz="3200" dirty="0">
                <a:solidFill>
                  <a:srgbClr val="800000"/>
                </a:solidFill>
                <a:latin typeface="Times New Roman" panose="02020603050405020304" pitchFamily="18" charset="0"/>
                <a:cs typeface="Times New Roman" panose="02020603050405020304" pitchFamily="18" charset="0"/>
              </a:rPr>
              <a:t>Memory indirect or memory deferred</a:t>
            </a:r>
            <a:r>
              <a:rPr lang="zh-CN" altLang="en-US" sz="3200" dirty="0">
                <a:solidFill>
                  <a:srgbClr val="800000"/>
                </a:solidFill>
                <a:latin typeface="宋体" panose="02010600030101010101" pitchFamily="2" charset="-122"/>
                <a:ea typeface="宋体" panose="02010600030101010101" pitchFamily="2" charset="-122"/>
                <a:cs typeface="Times New Roman" panose="02020603050405020304" pitchFamily="18" charset="0"/>
              </a:rPr>
              <a:t>存储器间接寻址</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Add R1 , @(R3)</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Meaning: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[R1]←</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[R1]</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lvl="1" indent="0" algn="just">
              <a:lnSpc>
                <a:spcPct val="90000"/>
              </a:lnSpc>
              <a:spcBef>
                <a:spcPts val="0"/>
              </a:spcBef>
              <a:spcAft>
                <a:spcPts val="600"/>
              </a:spcAft>
              <a:buSzPct val="50000"/>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Mem[Mem[</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[R3]]]</a:t>
            </a:r>
          </a:p>
          <a:p>
            <a:pPr marL="457200" indent="-457200" algn="just">
              <a:lnSpc>
                <a:spcPct val="90000"/>
              </a:lnSpc>
              <a:spcBef>
                <a:spcPct val="20000"/>
              </a:spcBef>
              <a:spcAft>
                <a:spcPts val="1200"/>
              </a:spcAft>
              <a:buFont typeface="Symbol" panose="05050102010706020507" pitchFamily="18" charset="2"/>
              <a:buChar char="¨"/>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Auto increment</a:t>
            </a:r>
            <a:r>
              <a:rPr lang="zh-CN" altLang="en-US"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自增寻址</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 Add R1 , (R2)+</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Meaning: </a:t>
            </a:r>
            <a:r>
              <a:rPr lang="pt-BR" altLang="zh-CN" sz="2800" dirty="0">
                <a:solidFill>
                  <a:schemeClr val="tx1"/>
                </a:solidFill>
                <a:latin typeface="Times New Roman" panose="02020603050405020304" pitchFamily="18" charset="0"/>
                <a:cs typeface="Times New Roman" panose="02020603050405020304" pitchFamily="18" charset="0"/>
              </a:rPr>
              <a:t>Regs[R1]←Regs[R1]</a:t>
            </a:r>
            <a:r>
              <a:rPr lang="zh-CN" altLang="pt-BR" sz="2800" dirty="0">
                <a:solidFill>
                  <a:schemeClr val="tx1"/>
                </a:solidFill>
                <a:latin typeface="Times New Roman" panose="02020603050405020304" pitchFamily="18" charset="0"/>
                <a:cs typeface="Times New Roman" panose="02020603050405020304" pitchFamily="18" charset="0"/>
              </a:rPr>
              <a:t>＋</a:t>
            </a:r>
            <a:r>
              <a:rPr lang="pt-BR" altLang="zh-CN" sz="2800" dirty="0">
                <a:solidFill>
                  <a:schemeClr val="tx1"/>
                </a:solidFill>
                <a:latin typeface="Times New Roman" panose="02020603050405020304" pitchFamily="18" charset="0"/>
                <a:cs typeface="Times New Roman" panose="02020603050405020304" pitchFamily="18" charset="0"/>
              </a:rPr>
              <a:t>Mem[Regs[R2]]</a:t>
            </a:r>
          </a:p>
          <a:p>
            <a:pPr lvl="1" indent="0" algn="just">
              <a:lnSpc>
                <a:spcPct val="90000"/>
              </a:lnSpc>
              <a:spcBef>
                <a:spcPts val="0"/>
              </a:spcBef>
              <a:spcAft>
                <a:spcPts val="600"/>
              </a:spcAft>
              <a:buSzPct val="50000"/>
            </a:pPr>
            <a:r>
              <a:rPr lang="pt-BR" altLang="zh-CN" sz="2800" dirty="0">
                <a:solidFill>
                  <a:schemeClr val="tx1"/>
                </a:solidFill>
                <a:latin typeface="Times New Roman" panose="02020603050405020304" pitchFamily="18" charset="0"/>
                <a:cs typeface="Times New Roman" panose="02020603050405020304" pitchFamily="18" charset="0"/>
              </a:rPr>
              <a:t>                      Regs[R2]←Regs[R2]</a:t>
            </a:r>
            <a:r>
              <a:rPr lang="zh-CN" altLang="pt-BR" sz="2800" dirty="0">
                <a:solidFill>
                  <a:schemeClr val="tx1"/>
                </a:solidFill>
                <a:latin typeface="Times New Roman" panose="02020603050405020304" pitchFamily="18" charset="0"/>
                <a:cs typeface="Times New Roman" panose="02020603050405020304" pitchFamily="18" charset="0"/>
              </a:rPr>
              <a:t>＋</a:t>
            </a:r>
            <a:r>
              <a:rPr lang="pt-BR" altLang="zh-CN" sz="2800" dirty="0">
                <a:solidFill>
                  <a:schemeClr val="tx1"/>
                </a:solidFill>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3980425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 Box 4"/>
          <p:cNvSpPr txBox="1">
            <a:spLocks noChangeArrowheads="1"/>
          </p:cNvSpPr>
          <p:nvPr/>
        </p:nvSpPr>
        <p:spPr bwMode="auto">
          <a:xfrm>
            <a:off x="35496" y="1124744"/>
            <a:ext cx="9011444" cy="409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spcAft>
                <a:spcPts val="1200"/>
              </a:spcAft>
              <a:buFont typeface="Symbol" panose="05050102010706020507" pitchFamily="18" charset="2"/>
              <a:buChar char="¨"/>
            </a:pPr>
            <a:r>
              <a:rPr lang="en-US" altLang="zh-CN" sz="3200" dirty="0">
                <a:solidFill>
                  <a:srgbClr val="800000"/>
                </a:solidFill>
                <a:latin typeface="Times New Roman" panose="02020603050405020304" pitchFamily="18" charset="0"/>
                <a:cs typeface="Times New Roman" panose="02020603050405020304" pitchFamily="18" charset="0"/>
              </a:rPr>
              <a:t>Auto decrement </a:t>
            </a:r>
            <a:r>
              <a:rPr lang="zh-CN" altLang="en-US" sz="3200" dirty="0">
                <a:solidFill>
                  <a:srgbClr val="800000"/>
                </a:solidFill>
                <a:latin typeface="宋体" panose="02010600030101010101" pitchFamily="2" charset="-122"/>
                <a:ea typeface="宋体" panose="02010600030101010101" pitchFamily="2" charset="-122"/>
                <a:cs typeface="Times New Roman" panose="02020603050405020304" pitchFamily="18" charset="0"/>
              </a:rPr>
              <a:t>自减寻址</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Add R1, -(R2)</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Meaning: </a:t>
            </a:r>
            <a:r>
              <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Regs[R2]←Regs[R2]</a:t>
            </a:r>
            <a:r>
              <a:rPr lang="zh-CN" altLang="pt-BR"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a:t>
            </a:r>
          </a:p>
          <a:p>
            <a:pPr lvl="1" indent="0" algn="just">
              <a:lnSpc>
                <a:spcPct val="90000"/>
              </a:lnSpc>
              <a:spcBef>
                <a:spcPts val="0"/>
              </a:spcBef>
              <a:spcAft>
                <a:spcPts val="600"/>
              </a:spcAft>
              <a:buSzPct val="50000"/>
            </a:pPr>
            <a:r>
              <a:rPr lang="pt-BR"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Regs[R1]←Regs[R1]+Mem[Regs[R2]]</a:t>
            </a:r>
          </a:p>
          <a:p>
            <a:pPr marL="457200" indent="-457200" algn="just">
              <a:lnSpc>
                <a:spcPct val="90000"/>
              </a:lnSpc>
              <a:spcBef>
                <a:spcPct val="20000"/>
              </a:spcBef>
              <a:spcAft>
                <a:spcPts val="1200"/>
              </a:spcAft>
              <a:buFont typeface="Symbol" panose="05050102010706020507" pitchFamily="18" charset="2"/>
              <a:buChar char="¨"/>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Scaled </a:t>
            </a:r>
            <a:r>
              <a:rPr lang="zh-CN" altLang="en-US"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缩放寻址</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 Add  R1 , 100(R2)[R3]</a:t>
            </a:r>
          </a:p>
          <a:p>
            <a:pPr marL="120015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Meaning: </a:t>
            </a:r>
            <a:r>
              <a:rPr lang="pt-BR" altLang="zh-CN" sz="2800" dirty="0">
                <a:solidFill>
                  <a:schemeClr val="tx1"/>
                </a:solidFill>
                <a:latin typeface="Times New Roman" panose="02020603050405020304" pitchFamily="18" charset="0"/>
                <a:cs typeface="Times New Roman" panose="02020603050405020304" pitchFamily="18" charset="0"/>
              </a:rPr>
              <a:t>Regs[R1]←Regs[R1]</a:t>
            </a:r>
            <a:r>
              <a:rPr lang="zh-CN" altLang="pt-BR" sz="2800" dirty="0">
                <a:solidFill>
                  <a:schemeClr val="tx1"/>
                </a:solidFill>
                <a:latin typeface="Times New Roman" panose="02020603050405020304" pitchFamily="18" charset="0"/>
                <a:cs typeface="Times New Roman" panose="02020603050405020304" pitchFamily="18" charset="0"/>
              </a:rPr>
              <a:t>＋</a:t>
            </a:r>
            <a:endParaRPr lang="en-US" altLang="zh-CN" sz="2800" dirty="0">
              <a:solidFill>
                <a:schemeClr val="tx1"/>
              </a:solidFill>
              <a:latin typeface="Times New Roman" panose="02020603050405020304" pitchFamily="18" charset="0"/>
              <a:cs typeface="Times New Roman" panose="02020603050405020304" pitchFamily="18" charset="0"/>
            </a:endParaRPr>
          </a:p>
          <a:p>
            <a:pPr lvl="1" indent="0" algn="just">
              <a:lnSpc>
                <a:spcPct val="90000"/>
              </a:lnSpc>
              <a:spcBef>
                <a:spcPts val="0"/>
              </a:spcBef>
              <a:spcAft>
                <a:spcPts val="600"/>
              </a:spcAft>
              <a:buSzPct val="50000"/>
            </a:pPr>
            <a:r>
              <a:rPr lang="en-US" altLang="zh-CN" sz="2800" dirty="0">
                <a:solidFill>
                  <a:schemeClr val="tx1"/>
                </a:solidFill>
                <a:latin typeface="Times New Roman" panose="02020603050405020304" pitchFamily="18" charset="0"/>
                <a:cs typeface="Times New Roman" panose="02020603050405020304" pitchFamily="18" charset="0"/>
              </a:rPr>
              <a:t>                      </a:t>
            </a:r>
            <a:r>
              <a:rPr lang="pt-BR" altLang="zh-CN" sz="2800" dirty="0">
                <a:solidFill>
                  <a:schemeClr val="tx1"/>
                </a:solidFill>
                <a:latin typeface="Times New Roman" panose="02020603050405020304" pitchFamily="18" charset="0"/>
                <a:cs typeface="Times New Roman" panose="02020603050405020304" pitchFamily="18" charset="0"/>
              </a:rPr>
              <a:t>Mem[100</a:t>
            </a:r>
            <a:r>
              <a:rPr lang="zh-CN" altLang="pt-BR" sz="2800" dirty="0">
                <a:solidFill>
                  <a:schemeClr val="tx1"/>
                </a:solidFill>
                <a:latin typeface="Times New Roman" panose="02020603050405020304" pitchFamily="18" charset="0"/>
                <a:cs typeface="Times New Roman" panose="02020603050405020304" pitchFamily="18" charset="0"/>
              </a:rPr>
              <a:t>＋</a:t>
            </a:r>
            <a:r>
              <a:rPr lang="pt-BR" altLang="zh-CN" sz="2800" dirty="0">
                <a:solidFill>
                  <a:schemeClr val="tx1"/>
                </a:solidFill>
                <a:latin typeface="Times New Roman" panose="02020603050405020304" pitchFamily="18" charset="0"/>
                <a:cs typeface="Times New Roman" panose="02020603050405020304" pitchFamily="18" charset="0"/>
              </a:rPr>
              <a:t>Regs[R2]</a:t>
            </a:r>
            <a:r>
              <a:rPr lang="zh-CN" altLang="pt-BR" sz="2800" dirty="0">
                <a:solidFill>
                  <a:schemeClr val="tx1"/>
                </a:solidFill>
                <a:latin typeface="Times New Roman" panose="02020603050405020304" pitchFamily="18" charset="0"/>
                <a:cs typeface="Times New Roman" panose="02020603050405020304" pitchFamily="18" charset="0"/>
              </a:rPr>
              <a:t>＋</a:t>
            </a:r>
            <a:r>
              <a:rPr lang="pt-BR" altLang="zh-CN" sz="2800" dirty="0">
                <a:solidFill>
                  <a:schemeClr val="tx1"/>
                </a:solidFill>
                <a:latin typeface="Times New Roman" panose="02020603050405020304" pitchFamily="18" charset="0"/>
                <a:cs typeface="Times New Roman" panose="02020603050405020304" pitchFamily="18" charset="0"/>
              </a:rPr>
              <a:t>Regs[R3]*d]</a:t>
            </a:r>
          </a:p>
        </p:txBody>
      </p:sp>
    </p:spTree>
    <p:extLst>
      <p:ext uri="{BB962C8B-B14F-4D97-AF65-F5344CB8AC3E}">
        <p14:creationId xmlns:p14="http://schemas.microsoft.com/office/powerpoint/2010/main" val="1757475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01613" y="1108076"/>
            <a:ext cx="8690867" cy="2425279"/>
          </a:xfrm>
          <a:prstGeom prst="rect">
            <a:avLst/>
          </a:prstGeom>
        </p:spPr>
        <p:txBody>
          <a:bodyPr wrap="square">
            <a:spAutoFit/>
          </a:bodyPr>
          <a:lstStyle/>
          <a:p>
            <a:pPr marL="457200" indent="-457200" algn="just">
              <a:lnSpc>
                <a:spcPct val="90000"/>
              </a:lnSpc>
              <a:spcBef>
                <a:spcPct val="20000"/>
              </a:spcBef>
              <a:spcAft>
                <a:spcPts val="1200"/>
              </a:spcAft>
              <a:buFont typeface="Symbol" panose="05050102010706020507" pitchFamily="18" charset="2"/>
              <a:buChar char="¨"/>
            </a:pPr>
            <a:r>
              <a:rPr lang="en-US" altLang="zh-CN" sz="3200" dirty="0">
                <a:solidFill>
                  <a:srgbClr val="800000"/>
                </a:solidFill>
                <a:latin typeface="Times New Roman" panose="02020603050405020304" pitchFamily="18" charset="0"/>
                <a:cs typeface="Times New Roman" panose="02020603050405020304" pitchFamily="18" charset="0"/>
                <a:sym typeface="Symbol" panose="05050102010706020507" pitchFamily="18" charset="2"/>
              </a:rPr>
              <a:t>Affected factors of addressing modes:</a:t>
            </a:r>
          </a:p>
          <a:p>
            <a:pPr marL="800100" lvl="1" indent="-342900" algn="just">
              <a:lnSpc>
                <a:spcPct val="80000"/>
              </a:lnSpc>
              <a:spcBef>
                <a:spcPct val="50000"/>
              </a:spcBef>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Reduce instruction counts;</a:t>
            </a:r>
          </a:p>
          <a:p>
            <a:pPr marL="800100" lvl="1" indent="-342900" algn="just">
              <a:lnSpc>
                <a:spcPct val="80000"/>
              </a:lnSpc>
              <a:spcBef>
                <a:spcPct val="50000"/>
              </a:spcBef>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Add the complexity of building a machine;</a:t>
            </a:r>
          </a:p>
          <a:p>
            <a:pPr marL="800100" lvl="1" indent="-342900" algn="just">
              <a:lnSpc>
                <a:spcPct val="80000"/>
              </a:lnSpc>
              <a:spcBef>
                <a:spcPct val="50000"/>
              </a:spcBef>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Increase the average CPI of machines that implement those modes.</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97034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01613" y="1108076"/>
            <a:ext cx="8690867" cy="683264"/>
          </a:xfrm>
          <a:prstGeom prst="rect">
            <a:avLst/>
          </a:prstGeom>
        </p:spPr>
        <p:txBody>
          <a:bodyPr wrap="square">
            <a:spAutoFit/>
          </a:bodyPr>
          <a:lstStyle/>
          <a:p>
            <a:pPr algn="just">
              <a:lnSpc>
                <a:spcPct val="80000"/>
              </a:lnSpc>
              <a:spcBef>
                <a:spcPct val="5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results of measuring addressing mode usage patterns in three programs on VAX architecture. </a:t>
            </a:r>
          </a:p>
        </p:txBody>
      </p:sp>
      <p:graphicFrame>
        <p:nvGraphicFramePr>
          <p:cNvPr id="3" name="Object 9"/>
          <p:cNvGraphicFramePr>
            <a:graphicFrameLocks noGrp="1" noChangeAspect="1"/>
          </p:cNvGraphicFramePr>
          <p:nvPr>
            <p:ph idx="1"/>
            <p:extLst>
              <p:ext uri="{D42A27DB-BD31-4B8C-83A1-F6EECF244321}">
                <p14:modId xmlns:p14="http://schemas.microsoft.com/office/powerpoint/2010/main" val="1998480448"/>
              </p:ext>
            </p:extLst>
          </p:nvPr>
        </p:nvGraphicFramePr>
        <p:xfrm>
          <a:off x="1331640" y="1840323"/>
          <a:ext cx="6851005" cy="4155920"/>
        </p:xfrm>
        <a:graphic>
          <a:graphicData uri="http://schemas.openxmlformats.org/drawingml/2006/chart">
            <c:chart xmlns:c="http://schemas.openxmlformats.org/drawingml/2006/chart" xmlns:r="http://schemas.openxmlformats.org/officeDocument/2006/relationships" r:id="rId3"/>
          </a:graphicData>
        </a:graphic>
      </p:graphicFrame>
      <p:sp>
        <p:nvSpPr>
          <p:cNvPr id="4" name="矩形 3"/>
          <p:cNvSpPr/>
          <p:nvPr/>
        </p:nvSpPr>
        <p:spPr>
          <a:xfrm>
            <a:off x="201613" y="6174736"/>
            <a:ext cx="8690866" cy="683264"/>
          </a:xfrm>
          <a:prstGeom prst="rect">
            <a:avLst/>
          </a:prstGeom>
        </p:spPr>
        <p:txBody>
          <a:bodyPr wrap="square">
            <a:spAutoFit/>
          </a:bodyPr>
          <a:lstStyle/>
          <a:p>
            <a:pPr algn="just">
              <a:lnSpc>
                <a:spcPct val="80000"/>
              </a:lnSpc>
              <a:spcBef>
                <a:spcPct val="5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 Figure shows,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immediate and displacement addressing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dominate addressing mode usage. </a:t>
            </a:r>
          </a:p>
        </p:txBody>
      </p:sp>
    </p:spTree>
    <p:extLst>
      <p:ext uri="{BB962C8B-B14F-4D97-AF65-F5344CB8AC3E}">
        <p14:creationId xmlns:p14="http://schemas.microsoft.com/office/powerpoint/2010/main" val="743120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3148298"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 Instruction Set</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9" name="Group 4"/>
          <p:cNvGrpSpPr>
            <a:grpSpLocks/>
          </p:cNvGrpSpPr>
          <p:nvPr/>
        </p:nvGrpSpPr>
        <p:grpSpPr bwMode="auto">
          <a:xfrm>
            <a:off x="900113" y="5300663"/>
            <a:ext cx="7408862" cy="849312"/>
            <a:chOff x="876" y="3452"/>
            <a:chExt cx="4667" cy="535"/>
          </a:xfrm>
        </p:grpSpPr>
        <p:grpSp>
          <p:nvGrpSpPr>
            <p:cNvPr id="10" name="Group 5"/>
            <p:cNvGrpSpPr>
              <a:grpSpLocks/>
            </p:cNvGrpSpPr>
            <p:nvPr/>
          </p:nvGrpSpPr>
          <p:grpSpPr bwMode="auto">
            <a:xfrm>
              <a:off x="876" y="3456"/>
              <a:ext cx="1008" cy="528"/>
              <a:chOff x="816" y="3504"/>
              <a:chExt cx="1008" cy="528"/>
            </a:xfrm>
          </p:grpSpPr>
          <p:sp>
            <p:nvSpPr>
              <p:cNvPr id="24" name="Rectangle 6"/>
              <p:cNvSpPr>
                <a:spLocks noChangeArrowheads="1"/>
              </p:cNvSpPr>
              <p:nvPr/>
            </p:nvSpPr>
            <p:spPr bwMode="auto">
              <a:xfrm>
                <a:off x="816" y="3504"/>
                <a:ext cx="1008" cy="528"/>
              </a:xfrm>
              <a:prstGeom prst="rect">
                <a:avLst/>
              </a:prstGeom>
              <a:solidFill>
                <a:srgbClr val="0000FF"/>
              </a:solidFill>
              <a:ln w="254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5" name="Text Box 7"/>
              <p:cNvSpPr txBox="1">
                <a:spLocks noChangeArrowheads="1"/>
              </p:cNvSpPr>
              <p:nvPr/>
            </p:nvSpPr>
            <p:spPr bwMode="auto">
              <a:xfrm>
                <a:off x="1008" y="3600"/>
                <a:ext cx="768" cy="288"/>
              </a:xfrm>
              <a:prstGeom prst="rect">
                <a:avLst/>
              </a:prstGeom>
              <a:noFill/>
              <a:ln w="12700" cap="sq">
                <a:noFill/>
                <a:miter lim="800000"/>
                <a:headEnd type="none" w="sm" len="sm"/>
                <a:tailEnd type="none" w="sm" len="sm"/>
              </a:ln>
              <a:effectLst/>
            </p:spPr>
            <p:txBody>
              <a:bodyPr>
                <a:spAutoFit/>
              </a:bodyPr>
              <a:lstStyle/>
              <a:p>
                <a:pPr>
                  <a:spcBef>
                    <a:spcPct val="50000"/>
                  </a:spcBef>
                  <a:defRPr/>
                </a:pPr>
                <a:r>
                  <a:rPr kumimoji="1" lang="zh-CN" altLang="en-US" sz="2400" b="1" dirty="0">
                    <a:solidFill>
                      <a:srgbClr val="FF0000"/>
                    </a:solidFill>
                    <a:effectLst>
                      <a:outerShdw blurRad="38100" dist="38100" dir="2700000" algn="tl">
                        <a:srgbClr val="C0C0C0"/>
                      </a:outerShdw>
                    </a:effectLst>
                    <a:latin typeface="Times New Roman" pitchFamily="18" charset="0"/>
                    <a:ea typeface="华文中宋" pitchFamily="2" charset="-122"/>
                  </a:rPr>
                  <a:t>操作码</a:t>
                </a:r>
              </a:p>
            </p:txBody>
          </p:sp>
        </p:grpSp>
        <p:grpSp>
          <p:nvGrpSpPr>
            <p:cNvPr id="11" name="Group 8"/>
            <p:cNvGrpSpPr>
              <a:grpSpLocks/>
            </p:cNvGrpSpPr>
            <p:nvPr/>
          </p:nvGrpSpPr>
          <p:grpSpPr bwMode="auto">
            <a:xfrm>
              <a:off x="1884" y="3456"/>
              <a:ext cx="1836" cy="528"/>
              <a:chOff x="1824" y="3504"/>
              <a:chExt cx="1824" cy="528"/>
            </a:xfrm>
          </p:grpSpPr>
          <p:sp>
            <p:nvSpPr>
              <p:cNvPr id="20" name="Rectangle 9"/>
              <p:cNvSpPr>
                <a:spLocks noChangeArrowheads="1"/>
              </p:cNvSpPr>
              <p:nvPr/>
            </p:nvSpPr>
            <p:spPr bwMode="auto">
              <a:xfrm>
                <a:off x="1824" y="3504"/>
                <a:ext cx="1824" cy="528"/>
              </a:xfrm>
              <a:prstGeom prst="rect">
                <a:avLst/>
              </a:prstGeom>
              <a:solidFill>
                <a:srgbClr val="00FF00"/>
              </a:solidFill>
              <a:ln w="254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1" name="Text Box 10"/>
              <p:cNvSpPr txBox="1">
                <a:spLocks noChangeArrowheads="1"/>
              </p:cNvSpPr>
              <p:nvPr/>
            </p:nvSpPr>
            <p:spPr bwMode="auto">
              <a:xfrm>
                <a:off x="1872" y="3600"/>
                <a:ext cx="912" cy="288"/>
              </a:xfrm>
              <a:prstGeom prst="rect">
                <a:avLst/>
              </a:prstGeom>
              <a:solidFill>
                <a:srgbClr val="00FF00"/>
              </a:solidFill>
              <a:ln w="12700" cap="sq">
                <a:noFill/>
                <a:miter lim="800000"/>
                <a:headEnd type="none" w="sm" len="sm"/>
                <a:tailEnd type="none" w="sm" len="sm"/>
              </a:ln>
              <a:effectLst/>
            </p:spPr>
            <p:txBody>
              <a:bodyPr>
                <a:spAutoFit/>
              </a:bodyPr>
              <a:lstStyle/>
              <a:p>
                <a:pPr>
                  <a:spcBef>
                    <a:spcPct val="50000"/>
                  </a:spcBef>
                  <a:defRPr/>
                </a:pPr>
                <a:r>
                  <a:rPr kumimoji="1" lang="zh-CN" altLang="en-US" sz="2400" b="1" dirty="0">
                    <a:solidFill>
                      <a:srgbClr val="FF0000"/>
                    </a:solidFill>
                    <a:effectLst>
                      <a:outerShdw blurRad="38100" dist="38100" dir="2700000" algn="tl">
                        <a:srgbClr val="000000"/>
                      </a:outerShdw>
                    </a:effectLst>
                    <a:latin typeface="Times New Roman" pitchFamily="18" charset="0"/>
                    <a:ea typeface="华文中宋" pitchFamily="2" charset="-122"/>
                  </a:rPr>
                  <a:t>寻址方式</a:t>
                </a:r>
                <a:endParaRPr kumimoji="1" lang="zh-CN" altLang="en-US" sz="2400" b="1" dirty="0">
                  <a:effectLst>
                    <a:outerShdw blurRad="38100" dist="38100" dir="2700000" algn="tl">
                      <a:srgbClr val="FFFFFF"/>
                    </a:outerShdw>
                  </a:effectLst>
                  <a:latin typeface="Times New Roman" pitchFamily="18" charset="0"/>
                  <a:ea typeface="华文中宋" pitchFamily="2" charset="-122"/>
                </a:endParaRPr>
              </a:p>
            </p:txBody>
          </p:sp>
          <p:sp>
            <p:nvSpPr>
              <p:cNvPr id="22" name="Line 11"/>
              <p:cNvSpPr>
                <a:spLocks noChangeShapeType="1"/>
              </p:cNvSpPr>
              <p:nvPr/>
            </p:nvSpPr>
            <p:spPr bwMode="auto">
              <a:xfrm>
                <a:off x="2784" y="3504"/>
                <a:ext cx="0" cy="52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Text Box 12"/>
              <p:cNvSpPr txBox="1">
                <a:spLocks noChangeArrowheads="1"/>
              </p:cNvSpPr>
              <p:nvPr/>
            </p:nvSpPr>
            <p:spPr bwMode="auto">
              <a:xfrm>
                <a:off x="2880" y="3600"/>
                <a:ext cx="720" cy="288"/>
              </a:xfrm>
              <a:prstGeom prst="rect">
                <a:avLst/>
              </a:prstGeom>
              <a:solidFill>
                <a:srgbClr val="00FF00"/>
              </a:solidFill>
              <a:ln w="12700" cap="sq">
                <a:noFill/>
                <a:miter lim="800000"/>
                <a:headEnd type="none" w="sm" len="sm"/>
                <a:tailEnd type="none" w="sm" len="sm"/>
              </a:ln>
              <a:effectLst/>
            </p:spPr>
            <p:txBody>
              <a:bodyPr>
                <a:spAutoFit/>
              </a:bodyPr>
              <a:lstStyle/>
              <a:p>
                <a:pPr>
                  <a:spcBef>
                    <a:spcPct val="50000"/>
                  </a:spcBef>
                  <a:defRPr/>
                </a:pPr>
                <a:r>
                  <a:rPr kumimoji="1" lang="zh-CN" altLang="en-US" sz="2400" b="1" dirty="0">
                    <a:solidFill>
                      <a:srgbClr val="FF0000"/>
                    </a:solidFill>
                    <a:effectLst>
                      <a:outerShdw blurRad="38100" dist="38100" dir="2700000" algn="tl">
                        <a:srgbClr val="000000"/>
                      </a:outerShdw>
                    </a:effectLst>
                    <a:latin typeface="Times New Roman" pitchFamily="18" charset="0"/>
                    <a:ea typeface="华文中宋" pitchFamily="2" charset="-122"/>
                  </a:rPr>
                  <a:t>操作数</a:t>
                </a:r>
                <a:endParaRPr kumimoji="1" lang="zh-CN" altLang="en-US" sz="2400" b="1" dirty="0">
                  <a:effectLst>
                    <a:outerShdw blurRad="38100" dist="38100" dir="2700000" algn="tl">
                      <a:srgbClr val="FFFFFF"/>
                    </a:outerShdw>
                  </a:effectLst>
                  <a:latin typeface="Times New Roman" pitchFamily="18" charset="0"/>
                  <a:ea typeface="华文中宋" pitchFamily="2" charset="-122"/>
                </a:endParaRPr>
              </a:p>
            </p:txBody>
          </p:sp>
        </p:grpSp>
        <p:grpSp>
          <p:nvGrpSpPr>
            <p:cNvPr id="12" name="Group 13"/>
            <p:cNvGrpSpPr>
              <a:grpSpLocks/>
            </p:cNvGrpSpPr>
            <p:nvPr/>
          </p:nvGrpSpPr>
          <p:grpSpPr bwMode="auto">
            <a:xfrm>
              <a:off x="3707" y="3452"/>
              <a:ext cx="1836" cy="535"/>
              <a:chOff x="1824" y="3504"/>
              <a:chExt cx="1824" cy="528"/>
            </a:xfrm>
          </p:grpSpPr>
          <p:sp>
            <p:nvSpPr>
              <p:cNvPr id="13" name="Rectangle 14"/>
              <p:cNvSpPr>
                <a:spLocks noChangeArrowheads="1"/>
              </p:cNvSpPr>
              <p:nvPr/>
            </p:nvSpPr>
            <p:spPr bwMode="auto">
              <a:xfrm>
                <a:off x="1824" y="3504"/>
                <a:ext cx="1824" cy="528"/>
              </a:xfrm>
              <a:prstGeom prst="rect">
                <a:avLst/>
              </a:prstGeom>
              <a:solidFill>
                <a:srgbClr val="00FF00"/>
              </a:solidFill>
              <a:ln w="254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14" name="Text Box 15"/>
              <p:cNvSpPr txBox="1">
                <a:spLocks noChangeArrowheads="1"/>
              </p:cNvSpPr>
              <p:nvPr/>
            </p:nvSpPr>
            <p:spPr bwMode="auto">
              <a:xfrm>
                <a:off x="1872" y="3600"/>
                <a:ext cx="912" cy="284"/>
              </a:xfrm>
              <a:prstGeom prst="rect">
                <a:avLst/>
              </a:prstGeom>
              <a:solidFill>
                <a:srgbClr val="00FF00"/>
              </a:solidFill>
              <a:ln w="12700" cap="sq">
                <a:noFill/>
                <a:miter lim="800000"/>
                <a:headEnd type="none" w="sm" len="sm"/>
                <a:tailEnd type="none" w="sm" len="sm"/>
              </a:ln>
              <a:effectLst/>
            </p:spPr>
            <p:txBody>
              <a:bodyPr>
                <a:spAutoFit/>
              </a:bodyPr>
              <a:lstStyle/>
              <a:p>
                <a:pPr>
                  <a:spcBef>
                    <a:spcPct val="50000"/>
                  </a:spcBef>
                  <a:defRPr/>
                </a:pPr>
                <a:r>
                  <a:rPr kumimoji="1" lang="zh-CN" altLang="en-US" sz="2400" b="1">
                    <a:solidFill>
                      <a:srgbClr val="FF0000"/>
                    </a:solidFill>
                    <a:effectLst>
                      <a:outerShdw blurRad="38100" dist="38100" dir="2700000" algn="tl">
                        <a:srgbClr val="000000"/>
                      </a:outerShdw>
                    </a:effectLst>
                    <a:latin typeface="Times New Roman" pitchFamily="18" charset="0"/>
                    <a:ea typeface="华文中宋" pitchFamily="2" charset="-122"/>
                  </a:rPr>
                  <a:t>寻址方式</a:t>
                </a:r>
                <a:endParaRPr kumimoji="1" lang="zh-CN" altLang="en-US" sz="2400" b="1">
                  <a:effectLst>
                    <a:outerShdw blurRad="38100" dist="38100" dir="2700000" algn="tl">
                      <a:srgbClr val="FFFFFF"/>
                    </a:outerShdw>
                  </a:effectLst>
                  <a:latin typeface="Times New Roman" pitchFamily="18" charset="0"/>
                  <a:ea typeface="华文中宋" pitchFamily="2" charset="-122"/>
                </a:endParaRPr>
              </a:p>
            </p:txBody>
          </p:sp>
          <p:sp>
            <p:nvSpPr>
              <p:cNvPr id="15" name="Line 16"/>
              <p:cNvSpPr>
                <a:spLocks noChangeShapeType="1"/>
              </p:cNvSpPr>
              <p:nvPr/>
            </p:nvSpPr>
            <p:spPr bwMode="auto">
              <a:xfrm>
                <a:off x="2784" y="3504"/>
                <a:ext cx="0" cy="528"/>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7"/>
              <p:cNvSpPr txBox="1">
                <a:spLocks noChangeArrowheads="1"/>
              </p:cNvSpPr>
              <p:nvPr/>
            </p:nvSpPr>
            <p:spPr bwMode="auto">
              <a:xfrm>
                <a:off x="2880" y="3600"/>
                <a:ext cx="720" cy="284"/>
              </a:xfrm>
              <a:prstGeom prst="rect">
                <a:avLst/>
              </a:prstGeom>
              <a:solidFill>
                <a:srgbClr val="00FF00"/>
              </a:solidFill>
              <a:ln w="12700" cap="sq">
                <a:noFill/>
                <a:miter lim="800000"/>
                <a:headEnd type="none" w="sm" len="sm"/>
                <a:tailEnd type="none" w="sm" len="sm"/>
              </a:ln>
              <a:effectLst/>
            </p:spPr>
            <p:txBody>
              <a:bodyPr>
                <a:spAutoFit/>
              </a:bodyPr>
              <a:lstStyle/>
              <a:p>
                <a:pPr>
                  <a:spcBef>
                    <a:spcPct val="50000"/>
                  </a:spcBef>
                  <a:defRPr/>
                </a:pPr>
                <a:r>
                  <a:rPr kumimoji="1" lang="zh-CN" altLang="en-US" sz="2400" b="1">
                    <a:solidFill>
                      <a:srgbClr val="FF0000"/>
                    </a:solidFill>
                    <a:effectLst>
                      <a:outerShdw blurRad="38100" dist="38100" dir="2700000" algn="tl">
                        <a:srgbClr val="000000"/>
                      </a:outerShdw>
                    </a:effectLst>
                    <a:latin typeface="Times New Roman" pitchFamily="18" charset="0"/>
                    <a:ea typeface="华文中宋" pitchFamily="2" charset="-122"/>
                  </a:rPr>
                  <a:t>操作数</a:t>
                </a:r>
                <a:endParaRPr kumimoji="1" lang="zh-CN" altLang="en-US" sz="2400" b="1">
                  <a:effectLst>
                    <a:outerShdw blurRad="38100" dist="38100" dir="2700000" algn="tl">
                      <a:srgbClr val="FFFFFF"/>
                    </a:outerShdw>
                  </a:effectLst>
                  <a:latin typeface="Times New Roman" pitchFamily="18" charset="0"/>
                  <a:ea typeface="华文中宋" pitchFamily="2" charset="-122"/>
                </a:endParaRPr>
              </a:p>
            </p:txBody>
          </p:sp>
        </p:grpSp>
      </p:grpSp>
      <p:sp>
        <p:nvSpPr>
          <p:cNvPr id="27" name="Rectangle 1029"/>
          <p:cNvSpPr txBox="1">
            <a:spLocks noChangeArrowheads="1"/>
          </p:cNvSpPr>
          <p:nvPr/>
        </p:nvSpPr>
        <p:spPr bwMode="auto">
          <a:xfrm>
            <a:off x="551656" y="1242219"/>
            <a:ext cx="8001000" cy="362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rgbClr val="0000CC"/>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rgbClr val="0000CC"/>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rgbClr val="0000CC"/>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rgbClr val="0000CC"/>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9pPr>
          </a:lstStyle>
          <a:p>
            <a:pPr lvl="0" algn="just" eaLnBrk="1" hangingPunct="1">
              <a:defRPr/>
            </a:pPr>
            <a:r>
              <a:rPr lang="zh-CN" altLang="en-US" sz="2400" kern="0" dirty="0">
                <a:solidFill>
                  <a:srgbClr val="000000"/>
                </a:solidFill>
                <a:latin typeface="Times New Roman" panose="02020603050405020304" pitchFamily="18" charset="0"/>
                <a:ea typeface="华文中宋"/>
                <a:cs typeface="Times New Roman" panose="02020603050405020304" pitchFamily="18" charset="0"/>
              </a:rPr>
              <a:t>指令集：计算机</a:t>
            </a:r>
            <a:r>
              <a:rPr lang="zh-CN" altLang="en-US" sz="2400" kern="0" dirty="0">
                <a:solidFill>
                  <a:srgbClr val="800000"/>
                </a:solidFill>
                <a:latin typeface="Times New Roman" panose="02020603050405020304" pitchFamily="18" charset="0"/>
                <a:ea typeface="华文中宋"/>
                <a:cs typeface="Times New Roman" panose="02020603050405020304" pitchFamily="18" charset="0"/>
              </a:rPr>
              <a:t>所有指令的集合</a:t>
            </a:r>
            <a:r>
              <a:rPr lang="zh-CN" altLang="en-US" sz="2400" kern="0" dirty="0">
                <a:solidFill>
                  <a:srgbClr val="000000"/>
                </a:solidFill>
                <a:latin typeface="Times New Roman" panose="02020603050405020304" pitchFamily="18" charset="0"/>
                <a:ea typeface="华文中宋"/>
                <a:cs typeface="Times New Roman" panose="02020603050405020304" pitchFamily="18" charset="0"/>
              </a:rPr>
              <a:t>。</a:t>
            </a:r>
            <a:endPar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endParaRPr>
          </a:p>
          <a:p>
            <a:pPr marL="469900" marR="0" lvl="0" indent="-469900" algn="just" defTabSz="914400" rtl="0" eaLnBrk="1" fontAlgn="base" latinLnBrk="0" hangingPunct="1">
              <a:spcBef>
                <a:spcPct val="20000"/>
              </a:spcBef>
              <a:spcAft>
                <a:spcPct val="0"/>
              </a:spcAft>
              <a:buClr>
                <a:srgbClr val="0000CC"/>
              </a:buClr>
              <a:buSzTx/>
              <a:buFont typeface="Wingdings" panose="05000000000000000000" pitchFamily="2" charset="2"/>
              <a:buChar char="o"/>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一条指令</a:t>
            </a:r>
            <a:r>
              <a:rPr lang="zh-CN" altLang="en-US" sz="2400" kern="0" noProof="0" dirty="0">
                <a:solidFill>
                  <a:srgbClr val="000000"/>
                </a:solidFill>
                <a:latin typeface="Times New Roman" panose="02020603050405020304" pitchFamily="18" charset="0"/>
                <a:ea typeface="华文中宋"/>
                <a:cs typeface="Times New Roman" panose="02020603050405020304" pitchFamily="18" charset="0"/>
              </a:rPr>
              <a:t>由</a:t>
            </a:r>
            <a:r>
              <a:rPr lang="zh-CN" altLang="en-US" sz="2400" kern="0" noProof="0" dirty="0">
                <a:solidFill>
                  <a:srgbClr val="800000"/>
                </a:solidFill>
                <a:latin typeface="Times New Roman" panose="02020603050405020304" pitchFamily="18" charset="0"/>
                <a:ea typeface="华文中宋"/>
                <a:cs typeface="Times New Roman" panose="02020603050405020304" pitchFamily="18" charset="0"/>
              </a:rPr>
              <a:t>操作码</a:t>
            </a:r>
            <a:r>
              <a:rPr lang="zh-CN" altLang="en-US" sz="2400" kern="0" noProof="0" dirty="0">
                <a:solidFill>
                  <a:srgbClr val="000000"/>
                </a:solidFill>
                <a:latin typeface="Times New Roman" panose="02020603050405020304" pitchFamily="18" charset="0"/>
                <a:ea typeface="华文中宋"/>
                <a:cs typeface="Times New Roman" panose="02020603050405020304" pitchFamily="18" charset="0"/>
              </a:rPr>
              <a:t>与</a:t>
            </a:r>
            <a:r>
              <a:rPr lang="zh-CN" altLang="en-US" sz="2400" kern="0" noProof="0" dirty="0">
                <a:solidFill>
                  <a:srgbClr val="800000"/>
                </a:solidFill>
                <a:latin typeface="Times New Roman" panose="02020603050405020304" pitchFamily="18" charset="0"/>
                <a:ea typeface="华文中宋"/>
                <a:cs typeface="Times New Roman" panose="02020603050405020304" pitchFamily="18" charset="0"/>
              </a:rPr>
              <a:t>地址码</a:t>
            </a:r>
            <a:r>
              <a:rPr lang="zh-CN" altLang="en-US" sz="2400" kern="0" noProof="0" dirty="0">
                <a:solidFill>
                  <a:srgbClr val="000000"/>
                </a:solidFill>
                <a:latin typeface="Times New Roman" panose="02020603050405020304" pitchFamily="18" charset="0"/>
                <a:ea typeface="华文中宋"/>
                <a:cs typeface="Times New Roman" panose="02020603050405020304" pitchFamily="18" charset="0"/>
              </a:rPr>
              <a:t>构成。</a:t>
            </a:r>
            <a:endPar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endParaRPr>
          </a:p>
          <a:p>
            <a:pPr marL="469900" marR="0" lvl="0" indent="-469900" algn="just" defTabSz="914400" rtl="0" eaLnBrk="1" fontAlgn="base" latinLnBrk="0" hangingPunct="1">
              <a:spcBef>
                <a:spcPct val="20000"/>
              </a:spcBef>
              <a:spcAft>
                <a:spcPct val="0"/>
              </a:spcAft>
              <a:buClr>
                <a:srgbClr val="0000CC"/>
              </a:buClr>
              <a:buSzTx/>
              <a:buFont typeface="Wingdings" panose="05000000000000000000" pitchFamily="2" charset="2"/>
              <a:buChar char="o"/>
              <a:tabLst/>
              <a:defRPr/>
            </a:pPr>
            <a:r>
              <a:rPr kumimoji="0" lang="zh-CN" altLang="en-US" sz="2400" b="1" i="0" u="none" strike="noStrike" kern="0" cap="none" spc="0" normalizeH="0" baseline="0" noProof="0" dirty="0">
                <a:ln>
                  <a:noFill/>
                </a:ln>
                <a:solidFill>
                  <a:srgbClr val="800000"/>
                </a:solidFill>
                <a:effectLst/>
                <a:uLnTx/>
                <a:uFillTx/>
                <a:latin typeface="Times New Roman" panose="02020603050405020304" pitchFamily="18" charset="0"/>
                <a:ea typeface="华文中宋"/>
                <a:cs typeface="Times New Roman" panose="02020603050405020304" pitchFamily="18" charset="0"/>
              </a:rPr>
              <a:t>指令的操作</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十分简单，其操作由操作码编码表示。</a:t>
            </a:r>
          </a:p>
          <a:p>
            <a:pPr marL="469900" marR="0" lvl="0" indent="-469900" algn="just" defTabSz="914400" rtl="0" eaLnBrk="1" fontAlgn="base" latinLnBrk="0" hangingPunct="1">
              <a:spcBef>
                <a:spcPct val="20000"/>
              </a:spcBef>
              <a:spcAft>
                <a:spcPct val="0"/>
              </a:spcAft>
              <a:buClr>
                <a:srgbClr val="0000CC"/>
              </a:buClr>
              <a:buSzTx/>
              <a:buFont typeface="Wingdings" panose="05000000000000000000" pitchFamily="2" charset="2"/>
              <a:buChar char="o"/>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每个操作需要的</a:t>
            </a:r>
            <a:r>
              <a:rPr kumimoji="0" lang="zh-CN" altLang="en-US" sz="2400" b="1" i="0" u="none" strike="noStrike" kern="0" cap="none" spc="0" normalizeH="0" baseline="0" noProof="0" dirty="0">
                <a:ln>
                  <a:noFill/>
                </a:ln>
                <a:solidFill>
                  <a:srgbClr val="800000"/>
                </a:solidFill>
                <a:effectLst/>
                <a:uLnTx/>
                <a:uFillTx/>
                <a:latin typeface="Times New Roman" panose="02020603050405020304" pitchFamily="18" charset="0"/>
                <a:ea typeface="华文中宋"/>
                <a:cs typeface="Times New Roman" panose="02020603050405020304" pitchFamily="18" charset="0"/>
              </a:rPr>
              <a:t>操作数</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个数为</a:t>
            </a: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0-3</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个不等。</a:t>
            </a:r>
          </a:p>
          <a:p>
            <a:pPr marL="908050" marR="0" lvl="1" indent="-436563" algn="just" defTabSz="914400" rtl="0" eaLnBrk="1" fontAlgn="base" latinLnBrk="0" hangingPunct="1">
              <a:spcBef>
                <a:spcPct val="20000"/>
              </a:spcBef>
              <a:spcAft>
                <a:spcPct val="0"/>
              </a:spcAft>
              <a:buClr>
                <a:srgbClr val="0000CC"/>
              </a:buClr>
              <a:buSzTx/>
              <a:buFont typeface="Wingdings" panose="05000000000000000000" pitchFamily="2" charset="2"/>
              <a:buChar char="n"/>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操作数是一些存储单元的地址；</a:t>
            </a:r>
          </a:p>
          <a:p>
            <a:pPr marL="908050" marR="0" lvl="1" indent="-436563" algn="just" defTabSz="914400" rtl="0" eaLnBrk="1" fontAlgn="base" latinLnBrk="0" hangingPunct="1">
              <a:spcBef>
                <a:spcPct val="20000"/>
              </a:spcBef>
              <a:spcAft>
                <a:spcPct val="0"/>
              </a:spcAft>
              <a:buClr>
                <a:srgbClr val="0000CC"/>
              </a:buClr>
              <a:buSzTx/>
              <a:buFont typeface="Wingdings" panose="05000000000000000000" pitchFamily="2" charset="2"/>
              <a:buChar char="n"/>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典型的存储单元通常有：主存、寄存器、堆栈和累加器。</a:t>
            </a:r>
          </a:p>
          <a:p>
            <a:pPr marL="469900" marR="0" lvl="0" indent="-469900" algn="just" defTabSz="914400" rtl="0" eaLnBrk="1" fontAlgn="base" latinLnBrk="0" hangingPunct="1">
              <a:spcBef>
                <a:spcPct val="20000"/>
              </a:spcBef>
              <a:spcAft>
                <a:spcPct val="0"/>
              </a:spcAft>
              <a:buClr>
                <a:srgbClr val="0000CC"/>
              </a:buClr>
              <a:buSzTx/>
              <a:buFont typeface="Wingdings" panose="05000000000000000000" pitchFamily="2" charset="2"/>
              <a:buChar char="o"/>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操作数地址隐含表示或显式表示。</a:t>
            </a:r>
          </a:p>
        </p:txBody>
      </p:sp>
    </p:spTree>
    <p:extLst>
      <p:ext uri="{BB962C8B-B14F-4D97-AF65-F5344CB8AC3E}">
        <p14:creationId xmlns:p14="http://schemas.microsoft.com/office/powerpoint/2010/main" val="36117061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 Box 5"/>
          <p:cNvSpPr txBox="1">
            <a:spLocks noChangeArrowheads="1"/>
          </p:cNvSpPr>
          <p:nvPr/>
        </p:nvSpPr>
        <p:spPr bwMode="auto">
          <a:xfrm>
            <a:off x="747157" y="1108076"/>
            <a:ext cx="7619524"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Displacement Addressing Mode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偏移</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寻址</a:t>
            </a:r>
          </a:p>
        </p:txBody>
      </p:sp>
      <p:sp>
        <p:nvSpPr>
          <p:cNvPr id="6" name="矩形 5"/>
          <p:cNvSpPr/>
          <p:nvPr/>
        </p:nvSpPr>
        <p:spPr>
          <a:xfrm>
            <a:off x="170718" y="3284984"/>
            <a:ext cx="8762875" cy="2332946"/>
          </a:xfrm>
          <a:prstGeom prst="rect">
            <a:avLst/>
          </a:prstGeom>
        </p:spPr>
        <p:txBody>
          <a:bodyPr wrap="square">
            <a:spAutoFit/>
          </a:bodyPr>
          <a:lstStyle/>
          <a:p>
            <a:pPr algn="just">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The major question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range of displacements used.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位移范围多大</a:t>
            </a:r>
          </a:p>
          <a:p>
            <a:pPr algn="just">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Choosing the displacement field sizes is important because they directly affect the instruction length.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重要：直接影响指令大小</a:t>
            </a:r>
          </a:p>
        </p:txBody>
      </p:sp>
      <p:sp>
        <p:nvSpPr>
          <p:cNvPr id="7" name="矩形 6"/>
          <p:cNvSpPr/>
          <p:nvPr/>
        </p:nvSpPr>
        <p:spPr>
          <a:xfrm>
            <a:off x="67807" y="1884242"/>
            <a:ext cx="8896681" cy="944874"/>
          </a:xfrm>
          <a:prstGeom prst="rect">
            <a:avLst/>
          </a:prstGeom>
        </p:spPr>
        <p:txBody>
          <a:bodyPr wrap="square">
            <a:spAutoFit/>
          </a:bodyPr>
          <a:lstStyle/>
          <a:p>
            <a:pPr marL="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Add R4 , 100(R1)</a:t>
            </a:r>
          </a:p>
          <a:p>
            <a:pPr marL="0" lvl="1" indent="-457200" algn="just">
              <a:lnSpc>
                <a:spcPct val="90000"/>
              </a:lnSpc>
              <a:spcBef>
                <a:spcPts val="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Meaning: </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[R4]←</a:t>
            </a:r>
            <a:r>
              <a:rPr lang="en-US" altLang="zh-CN" sz="2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[R4]</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Mem[</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100</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+Regs[R1]]</a:t>
            </a:r>
          </a:p>
        </p:txBody>
      </p:sp>
    </p:spTree>
    <p:extLst>
      <p:ext uri="{BB962C8B-B14F-4D97-AF65-F5344CB8AC3E}">
        <p14:creationId xmlns:p14="http://schemas.microsoft.com/office/powerpoint/2010/main" val="210129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 Box 5"/>
          <p:cNvSpPr txBox="1">
            <a:spLocks noChangeArrowheads="1"/>
          </p:cNvSpPr>
          <p:nvPr/>
        </p:nvSpPr>
        <p:spPr bwMode="auto">
          <a:xfrm>
            <a:off x="747157" y="1108076"/>
            <a:ext cx="7619524"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Displacement Addressing Mode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偏移</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寻址</a:t>
            </a:r>
          </a:p>
        </p:txBody>
      </p:sp>
      <p:sp>
        <p:nvSpPr>
          <p:cNvPr id="11" name="Text Box 15"/>
          <p:cNvSpPr txBox="1">
            <a:spLocks noChangeArrowheads="1"/>
          </p:cNvSpPr>
          <p:nvPr/>
        </p:nvSpPr>
        <p:spPr bwMode="auto">
          <a:xfrm>
            <a:off x="132556" y="1752260"/>
            <a:ext cx="8839200" cy="42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nSpc>
                <a:spcPct val="90000"/>
              </a:lnSpc>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Displacement values are widely distributed</a:t>
            </a:r>
          </a:p>
        </p:txBody>
      </p:sp>
      <p:sp>
        <p:nvSpPr>
          <p:cNvPr id="12" name="Text Box 16"/>
          <p:cNvSpPr txBox="1">
            <a:spLocks noChangeArrowheads="1"/>
          </p:cNvSpPr>
          <p:nvPr/>
        </p:nvSpPr>
        <p:spPr bwMode="auto">
          <a:xfrm>
            <a:off x="217254" y="5730317"/>
            <a:ext cx="9018587" cy="759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itchFamily="34" charset="0"/>
              </a:defRPr>
            </a:lvl1pPr>
            <a:lvl2pPr marL="742950" indent="-285750">
              <a:defRPr sz="2400">
                <a:solidFill>
                  <a:schemeClr val="accent1"/>
                </a:solidFill>
                <a:latin typeface="Arial" pitchFamily="34" charset="0"/>
              </a:defRPr>
            </a:lvl2pPr>
            <a:lvl3pPr marL="1143000" indent="-228600">
              <a:defRPr sz="2400">
                <a:solidFill>
                  <a:schemeClr val="accent1"/>
                </a:solidFill>
                <a:latin typeface="Arial" pitchFamily="34" charset="0"/>
              </a:defRPr>
            </a:lvl3pPr>
            <a:lvl4pPr marL="1600200" indent="-228600">
              <a:defRPr sz="2400">
                <a:solidFill>
                  <a:schemeClr val="accent1"/>
                </a:solidFill>
                <a:latin typeface="Arial" pitchFamily="34" charset="0"/>
              </a:defRPr>
            </a:lvl4pPr>
            <a:lvl5pPr marL="2057400" indent="-228600">
              <a:defRPr sz="2400">
                <a:solidFill>
                  <a:schemeClr val="accent1"/>
                </a:solidFill>
                <a:latin typeface="Arial" pitchFamily="34" charset="0"/>
              </a:defRPr>
            </a:lvl5pPr>
            <a:lvl6pPr marL="2514600" indent="-228600" eaLnBrk="0" fontAlgn="base" hangingPunct="0">
              <a:spcBef>
                <a:spcPct val="0"/>
              </a:spcBef>
              <a:spcAft>
                <a:spcPct val="0"/>
              </a:spcAft>
              <a:defRPr sz="2400">
                <a:solidFill>
                  <a:schemeClr val="accent1"/>
                </a:solidFill>
                <a:latin typeface="Arial" pitchFamily="34" charset="0"/>
              </a:defRPr>
            </a:lvl6pPr>
            <a:lvl7pPr marL="2971800" indent="-228600" eaLnBrk="0" fontAlgn="base" hangingPunct="0">
              <a:spcBef>
                <a:spcPct val="0"/>
              </a:spcBef>
              <a:spcAft>
                <a:spcPct val="0"/>
              </a:spcAft>
              <a:defRPr sz="2400">
                <a:solidFill>
                  <a:schemeClr val="accent1"/>
                </a:solidFill>
                <a:latin typeface="Arial" pitchFamily="34" charset="0"/>
              </a:defRPr>
            </a:lvl7pPr>
            <a:lvl8pPr marL="3429000" indent="-228600" eaLnBrk="0" fontAlgn="base" hangingPunct="0">
              <a:spcBef>
                <a:spcPct val="0"/>
              </a:spcBef>
              <a:spcAft>
                <a:spcPct val="0"/>
              </a:spcAft>
              <a:defRPr sz="2400">
                <a:solidFill>
                  <a:schemeClr val="accent1"/>
                </a:solidFill>
                <a:latin typeface="Arial" pitchFamily="34" charset="0"/>
              </a:defRPr>
            </a:lvl8pPr>
            <a:lvl9pPr marL="3886200" indent="-228600" eaLnBrk="0" fontAlgn="base" hangingPunct="0">
              <a:spcBef>
                <a:spcPct val="0"/>
              </a:spcBef>
              <a:spcAft>
                <a:spcPct val="0"/>
              </a:spcAft>
              <a:defRPr sz="2400">
                <a:solidFill>
                  <a:schemeClr val="accent1"/>
                </a:solidFill>
                <a:latin typeface="Arial" pitchFamily="34" charset="0"/>
              </a:defRPr>
            </a:lvl9pPr>
          </a:lstStyle>
          <a:p>
            <a:pPr>
              <a:lnSpc>
                <a:spcPct val="90000"/>
              </a:lnSpc>
              <a:spcBef>
                <a:spcPct val="30000"/>
              </a:spcBef>
              <a:defRPr/>
            </a:pPr>
            <a:r>
              <a:rPr lang="en-US" altLang="zh-CN" b="1" dirty="0">
                <a:solidFill>
                  <a:schemeClr val="tx1"/>
                </a:solidFill>
                <a:latin typeface="Times New Roman" panose="02020603050405020304" pitchFamily="18" charset="0"/>
                <a:ea typeface="宋体" pitchFamily="2" charset="-122"/>
                <a:cs typeface="Times New Roman" panose="02020603050405020304" pitchFamily="18" charset="0"/>
                <a:sym typeface="Symbol" pitchFamily="18" charset="2"/>
              </a:rPr>
              <a:t> Summary: </a:t>
            </a:r>
            <a:r>
              <a:rPr lang="en-US" altLang="zh-CN" b="1" dirty="0">
                <a:solidFill>
                  <a:srgbClr val="800000"/>
                </a:solidFill>
                <a:latin typeface="Times New Roman" panose="02020603050405020304" pitchFamily="18" charset="0"/>
                <a:ea typeface="宋体" pitchFamily="2" charset="-122"/>
                <a:cs typeface="Times New Roman" panose="02020603050405020304" pitchFamily="18" charset="0"/>
                <a:sym typeface="Symbol" pitchFamily="18" charset="2"/>
              </a:rPr>
              <a:t>12bits</a:t>
            </a:r>
            <a:r>
              <a:rPr lang="en-US" altLang="zh-CN" b="1" dirty="0">
                <a:solidFill>
                  <a:schemeClr val="tx1"/>
                </a:solidFill>
                <a:latin typeface="Times New Roman" panose="02020603050405020304" pitchFamily="18" charset="0"/>
                <a:ea typeface="宋体" pitchFamily="2" charset="-122"/>
                <a:cs typeface="Times New Roman" panose="02020603050405020304" pitchFamily="18" charset="0"/>
                <a:sym typeface="Symbol" pitchFamily="18" charset="2"/>
              </a:rPr>
              <a:t> of displacement would capture about </a:t>
            </a:r>
            <a:r>
              <a:rPr lang="en-US" altLang="zh-CN" b="1" dirty="0">
                <a:solidFill>
                  <a:srgbClr val="800000"/>
                </a:solidFill>
                <a:latin typeface="Times New Roman" panose="02020603050405020304" pitchFamily="18" charset="0"/>
                <a:ea typeface="宋体" pitchFamily="2" charset="-122"/>
                <a:cs typeface="Times New Roman" panose="02020603050405020304" pitchFamily="18" charset="0"/>
                <a:sym typeface="Symbol" pitchFamily="18" charset="2"/>
              </a:rPr>
              <a:t>75% </a:t>
            </a:r>
            <a:r>
              <a:rPr lang="en-US" altLang="zh-CN" b="1" dirty="0">
                <a:solidFill>
                  <a:schemeClr val="tx1"/>
                </a:solidFill>
                <a:latin typeface="Times New Roman" panose="02020603050405020304" pitchFamily="18" charset="0"/>
                <a:ea typeface="宋体" pitchFamily="2" charset="-122"/>
                <a:cs typeface="Times New Roman" panose="02020603050405020304" pitchFamily="18" charset="0"/>
                <a:sym typeface="Symbol" pitchFamily="18" charset="2"/>
              </a:rPr>
              <a:t>of the full </a:t>
            </a:r>
            <a:r>
              <a:rPr lang="en-US" altLang="zh-CN" b="1" dirty="0">
                <a:solidFill>
                  <a:srgbClr val="800000"/>
                </a:solidFill>
                <a:latin typeface="Times New Roman" panose="02020603050405020304" pitchFamily="18" charset="0"/>
                <a:ea typeface="宋体" pitchFamily="2" charset="-122"/>
                <a:cs typeface="Times New Roman" panose="02020603050405020304" pitchFamily="18" charset="0"/>
                <a:sym typeface="Symbol" pitchFamily="18" charset="2"/>
              </a:rPr>
              <a:t>32bit</a:t>
            </a:r>
            <a:r>
              <a:rPr lang="en-US" altLang="zh-CN" b="1" dirty="0">
                <a:solidFill>
                  <a:schemeClr val="accent2"/>
                </a:solidFill>
                <a:latin typeface="Times New Roman" panose="02020603050405020304" pitchFamily="18" charset="0"/>
                <a:ea typeface="宋体" pitchFamily="2" charset="-122"/>
                <a:cs typeface="Times New Roman" panose="02020603050405020304" pitchFamily="18" charset="0"/>
                <a:sym typeface="Symbol" pitchFamily="18" charset="2"/>
              </a:rPr>
              <a:t> </a:t>
            </a:r>
            <a:r>
              <a:rPr lang="en-US" altLang="zh-CN" b="1" dirty="0">
                <a:solidFill>
                  <a:schemeClr val="tx1"/>
                </a:solidFill>
                <a:latin typeface="Times New Roman" panose="02020603050405020304" pitchFamily="18" charset="0"/>
                <a:ea typeface="宋体" pitchFamily="2" charset="-122"/>
                <a:cs typeface="Times New Roman" panose="02020603050405020304" pitchFamily="18" charset="0"/>
                <a:sym typeface="Symbol" pitchFamily="18" charset="2"/>
              </a:rPr>
              <a:t>displacement and </a:t>
            </a:r>
            <a:r>
              <a:rPr lang="en-US" altLang="zh-CN" b="1" dirty="0">
                <a:solidFill>
                  <a:srgbClr val="800000"/>
                </a:solidFill>
                <a:latin typeface="Times New Roman" panose="02020603050405020304" pitchFamily="18" charset="0"/>
                <a:ea typeface="宋体" pitchFamily="2" charset="-122"/>
                <a:cs typeface="Times New Roman" panose="02020603050405020304" pitchFamily="18" charset="0"/>
                <a:sym typeface="Symbol" pitchFamily="18" charset="2"/>
              </a:rPr>
              <a:t>16bits</a:t>
            </a:r>
            <a:r>
              <a:rPr lang="en-US" altLang="zh-CN" b="1" dirty="0">
                <a:solidFill>
                  <a:schemeClr val="tx1"/>
                </a:solidFill>
                <a:latin typeface="Times New Roman" panose="02020603050405020304" pitchFamily="18" charset="0"/>
                <a:ea typeface="宋体" pitchFamily="2" charset="-122"/>
                <a:cs typeface="Times New Roman" panose="02020603050405020304" pitchFamily="18" charset="0"/>
                <a:sym typeface="Symbol" pitchFamily="18" charset="2"/>
              </a:rPr>
              <a:t> would capture about </a:t>
            </a:r>
            <a:r>
              <a:rPr lang="en-US" altLang="zh-CN" b="1" dirty="0">
                <a:solidFill>
                  <a:srgbClr val="800000"/>
                </a:solidFill>
                <a:latin typeface="Times New Roman" panose="02020603050405020304" pitchFamily="18" charset="0"/>
                <a:ea typeface="宋体" pitchFamily="2" charset="-122"/>
                <a:cs typeface="Times New Roman" panose="02020603050405020304" pitchFamily="18" charset="0"/>
                <a:sym typeface="Symbol" pitchFamily="18" charset="2"/>
              </a:rPr>
              <a:t>99%</a:t>
            </a:r>
            <a:r>
              <a:rPr lang="en-US" altLang="zh-CN" b="1" dirty="0">
                <a:solidFill>
                  <a:schemeClr val="accent2"/>
                </a:solidFill>
                <a:latin typeface="Times New Roman" panose="02020603050405020304" pitchFamily="18" charset="0"/>
                <a:ea typeface="宋体" pitchFamily="2" charset="-122"/>
                <a:cs typeface="Times New Roman" panose="02020603050405020304" pitchFamily="18" charset="0"/>
                <a:sym typeface="Symbol" pitchFamily="18" charset="2"/>
              </a:rPr>
              <a:t>.</a:t>
            </a:r>
          </a:p>
        </p:txBody>
      </p:sp>
      <p:pic>
        <p:nvPicPr>
          <p:cNvPr id="13" name="Picture 14">
            <a:extLst>
              <a:ext uri="{FF2B5EF4-FFF2-40B4-BE49-F238E27FC236}">
                <a16:creationId xmlns:a16="http://schemas.microsoft.com/office/drawing/2014/main" id="{28F6B599-2E69-7842-8112-F07B0B3E036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12093" y="2146925"/>
            <a:ext cx="6573589" cy="353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854530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and Information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163182543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Text Box 3"/>
          <p:cNvSpPr txBox="1">
            <a:spLocks noChangeArrowheads="1"/>
          </p:cNvSpPr>
          <p:nvPr/>
        </p:nvSpPr>
        <p:spPr bwMode="auto">
          <a:xfrm>
            <a:off x="107950" y="1242793"/>
            <a:ext cx="8915400" cy="500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15000"/>
              </a:spcBef>
              <a:spcAft>
                <a:spcPts val="1200"/>
              </a:spcAft>
              <a:buFont typeface="Symbol" panose="05050102010706020507" pitchFamily="18" charset="2"/>
              <a:buChar char="¨"/>
            </a:pP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指令集结构根据</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内部存储单元类型来进行分类，一般可以分为：</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60000" lvl="1" indent="457200" algn="just">
              <a:lnSpc>
                <a:spcPct val="90000"/>
              </a:lnSpc>
              <a:spcBef>
                <a:spcPct val="15000"/>
              </a:spcBef>
              <a:buSzPct val="50000"/>
              <a:buFont typeface="Wingdings" panose="05000000000000000000" pitchFamily="2" charset="2"/>
              <a:buChar char="Ø"/>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Stack architecture (</a:t>
            </a:r>
            <a:r>
              <a:rPr lang="zh-CN" altLang="en-US"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堆栈型指令集结构</a:t>
            </a: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a:p>
            <a:pPr marL="1224000" lvl="2" indent="-457200" algn="just">
              <a:lnSpc>
                <a:spcPct val="90000"/>
              </a:lnSpc>
              <a:spcBef>
                <a:spcPts val="0"/>
              </a:spcBef>
              <a:spcAft>
                <a:spcPts val="600"/>
              </a:spcAft>
              <a:buSzPct val="10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operands are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implicitly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 the top of the stack.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操作数隐式放在堆栈结构的栈顶。</a:t>
            </a:r>
          </a:p>
          <a:p>
            <a:pPr marL="360000" lvl="1" indent="457200" algn="just">
              <a:lnSpc>
                <a:spcPct val="90000"/>
              </a:lnSpc>
              <a:spcBef>
                <a:spcPct val="15000"/>
              </a:spcBef>
              <a:buSzPct val="50000"/>
              <a:buFont typeface="Wingdings" panose="05000000000000000000" pitchFamily="2" charset="2"/>
              <a:buChar char="Ø"/>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Accumulator architecture (</a:t>
            </a:r>
            <a:r>
              <a:rPr lang="zh-CN" altLang="en-US"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累加器型指令集结构</a:t>
            </a: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p>
          <a:p>
            <a:pPr marL="1224000" lvl="2" indent="-457200" algn="just">
              <a:lnSpc>
                <a:spcPct val="90000"/>
              </a:lnSpc>
              <a:spcBef>
                <a:spcPct val="15000"/>
              </a:spcBef>
              <a:buSzPct val="10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One operand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implicitly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accumulator.</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操作数中至少一个隐式放在累加器中。</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360000" lvl="1" indent="457200" algn="just">
              <a:lnSpc>
                <a:spcPct val="90000"/>
              </a:lnSpc>
              <a:spcBef>
                <a:spcPct val="15000"/>
              </a:spcBef>
              <a:buSzPct val="50000"/>
              <a:buFont typeface="Wingdings" panose="05000000000000000000" pitchFamily="2" charset="2"/>
              <a:buChar char="Ø"/>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General-purpose register architectures (GPR) (</a:t>
            </a:r>
            <a:r>
              <a:rPr lang="zh-CN" altLang="en-US"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通用寄存器型指令集结构</a:t>
            </a: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a:p>
            <a:pPr marL="1224000" lvl="2" indent="-457200" algn="just">
              <a:lnSpc>
                <a:spcPct val="90000"/>
              </a:lnSpc>
              <a:spcBef>
                <a:spcPct val="15000"/>
              </a:spcBef>
              <a:buSzPct val="10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Have only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explicit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operands--either registers or memory locations.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或者是寄存器，或者是存储器位置</a:t>
            </a:r>
          </a:p>
        </p:txBody>
      </p:sp>
    </p:spTree>
    <p:extLst>
      <p:ext uri="{BB962C8B-B14F-4D97-AF65-F5344CB8AC3E}">
        <p14:creationId xmlns:p14="http://schemas.microsoft.com/office/powerpoint/2010/main" val="226366300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1031"/>
          <p:cNvSpPr txBox="1">
            <a:spLocks noChangeArrowheads="1"/>
          </p:cNvSpPr>
          <p:nvPr/>
        </p:nvSpPr>
        <p:spPr bwMode="auto">
          <a:xfrm>
            <a:off x="94456" y="971229"/>
            <a:ext cx="8915400" cy="5452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20000"/>
              </a:spcBef>
              <a:spcAft>
                <a:spcPts val="600"/>
              </a:spcAft>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here are really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classes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register machines.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spcBef>
                <a:spcPct val="20000"/>
              </a:spcBef>
              <a:buSzPct val="50000"/>
              <a:buFont typeface="Wingdings" panose="05000000000000000000" pitchFamily="2" charset="2"/>
              <a:buChar char="Ø"/>
            </a:pPr>
            <a:r>
              <a:rPr lang="en-US" altLang="zh-CN" sz="26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Register-memory </a:t>
            </a:r>
            <a:r>
              <a:rPr lang="en-US" altLang="zh-CN" sz="26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architecture</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access memory as part of any instruction.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寄存器</a:t>
            </a:r>
            <a:r>
              <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存储器体系结构</a:t>
            </a:r>
            <a:endPar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spcBef>
                <a:spcPct val="20000"/>
              </a:spcBef>
              <a:buSzPct val="50000"/>
              <a:buFont typeface="Arial" panose="020B0604020202020204" pitchFamily="34" charset="0"/>
              <a:buChar char="•"/>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操作数可以来自存储器</a:t>
            </a:r>
            <a:endParaRPr lang="zh-CN" altLang="en-US"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SzPct val="50000"/>
              <a:buFont typeface="Wingdings" panose="05000000000000000000" pitchFamily="2" charset="2"/>
              <a:buChar char="Ø"/>
            </a:pPr>
            <a:r>
              <a:rPr lang="en-US" altLang="zh-CN" sz="26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Load-store </a:t>
            </a:r>
            <a:r>
              <a:rPr lang="en-US" altLang="zh-CN" sz="26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or </a:t>
            </a:r>
            <a:r>
              <a:rPr lang="en-US" altLang="zh-CN" sz="26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register-register </a:t>
            </a:r>
            <a:r>
              <a:rPr lang="en-US" altLang="zh-CN" sz="26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architecture</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access memory only with load and store instructions.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寄存器</a:t>
            </a:r>
            <a:r>
              <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寄存器体系结构</a:t>
            </a:r>
            <a:endPar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spcBef>
                <a:spcPct val="20000"/>
              </a:spcBef>
              <a:buSzPct val="50000"/>
              <a:buFont typeface="Arial" panose="020B0604020202020204" pitchFamily="34" charset="0"/>
              <a:buChar char="•"/>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所有操作数都是来自寄存器</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spcBef>
                <a:spcPct val="20000"/>
              </a:spcBef>
              <a:buSzPct val="50000"/>
              <a:buFont typeface="Arial" panose="020B0604020202020204" pitchFamily="34" charset="0"/>
              <a:buChar char="•"/>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只有</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与</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store</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能够访问存储器</a:t>
            </a:r>
          </a:p>
          <a:p>
            <a:pPr marL="457200" indent="-457200" algn="just">
              <a:spcBef>
                <a:spcPct val="20000"/>
              </a:spcBef>
              <a:buSzPct val="50000"/>
              <a:buFont typeface="Wingdings" panose="05000000000000000000" pitchFamily="2" charset="2"/>
              <a:buChar char="Ø"/>
            </a:pPr>
            <a:r>
              <a:rPr lang="en-US" altLang="zh-CN" sz="2600"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Memory-memory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architecture: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third class, not found in machines shipping today, keeps all operands in memory.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存储器</a:t>
            </a:r>
            <a:r>
              <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存储器体系结构，现在没有</a:t>
            </a:r>
          </a:p>
        </p:txBody>
      </p:sp>
    </p:spTree>
    <p:extLst>
      <p:ext uri="{BB962C8B-B14F-4D97-AF65-F5344CB8AC3E}">
        <p14:creationId xmlns:p14="http://schemas.microsoft.com/office/powerpoint/2010/main" val="362545899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160341"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2.2 Interpreting Memory Address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5"/>
          <p:cNvSpPr txBox="1">
            <a:spLocks noChangeArrowheads="1"/>
          </p:cNvSpPr>
          <p:nvPr/>
        </p:nvSpPr>
        <p:spPr bwMode="auto">
          <a:xfrm>
            <a:off x="132556" y="1123223"/>
            <a:ext cx="8839200" cy="530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Two different conventions for ordering the bytes within a word.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字中字节的排序：两种</a:t>
            </a:r>
          </a:p>
          <a:p>
            <a:pPr marL="457200" indent="-457200" algn="just">
              <a:lnSpc>
                <a:spcPct val="90000"/>
              </a:lnSpc>
              <a:spcBef>
                <a:spcPct val="20000"/>
              </a:spcBef>
              <a:buSzPct val="50000"/>
              <a:buFont typeface="Wingdings" panose="05000000000000000000" pitchFamily="2" charset="2"/>
              <a:buChar char="Ø"/>
            </a:pPr>
            <a:r>
              <a:rPr lang="en-US" altLang="zh-CN"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Little Endian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byte order puts the byte whose address is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x...x00</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the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least-significant position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the word (the little end). </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小端字节序：低地址装最低有效数  </a:t>
            </a:r>
            <a:endPar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90000"/>
              </a:lnSpc>
              <a:spcBef>
                <a:spcPct val="20000"/>
              </a:spcBef>
              <a:spcAft>
                <a:spcPts val="2400"/>
              </a:spcAft>
              <a:buSzPct val="50000"/>
              <a:buFont typeface="Wingdings" panose="05000000000000000000" pitchFamily="2" charset="2"/>
              <a:buChar char="Ø"/>
            </a:pPr>
            <a:endPar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lnSpc>
                <a:spcPct val="90000"/>
              </a:lnSpc>
              <a:spcBef>
                <a:spcPct val="20000"/>
              </a:spcBef>
              <a:spcAft>
                <a:spcPts val="2400"/>
              </a:spcAft>
              <a:buSzPct val="50000"/>
              <a:buFont typeface="Wingdings" panose="05000000000000000000" pitchFamily="2" charset="2"/>
              <a:buChar char="Ø"/>
            </a:pPr>
            <a:r>
              <a:rPr lang="en-US" altLang="zh-CN"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Big Endian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byte order puts the byte whose address is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x...x00</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the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most-significant position </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 the word (the big end).  </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高端字节序：低地址装最高有效数</a:t>
            </a:r>
            <a:endPar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20000"/>
              </a:spcBef>
              <a:buSzPct val="50000"/>
              <a:buFont typeface="Wingdings" panose="05000000000000000000" pitchFamily="2" charset="2"/>
              <a:buChar char="Ø"/>
            </a:pPr>
            <a:endPar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Byte order is a problem when exchanging data among machines with different orderings. </a:t>
            </a:r>
            <a:endPar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3" name="表格 2"/>
          <p:cNvGraphicFramePr>
            <a:graphicFrameLocks noGrp="1"/>
          </p:cNvGraphicFramePr>
          <p:nvPr/>
        </p:nvGraphicFramePr>
        <p:xfrm>
          <a:off x="1691680" y="3068960"/>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28075511"/>
                    </a:ext>
                  </a:extLst>
                </a:gridCol>
                <a:gridCol w="1524000">
                  <a:extLst>
                    <a:ext uri="{9D8B030D-6E8A-4147-A177-3AD203B41FA5}">
                      <a16:colId xmlns:a16="http://schemas.microsoft.com/office/drawing/2014/main" val="3518540357"/>
                    </a:ext>
                  </a:extLst>
                </a:gridCol>
                <a:gridCol w="1524000">
                  <a:extLst>
                    <a:ext uri="{9D8B030D-6E8A-4147-A177-3AD203B41FA5}">
                      <a16:colId xmlns:a16="http://schemas.microsoft.com/office/drawing/2014/main" val="4227730172"/>
                    </a:ext>
                  </a:extLst>
                </a:gridCol>
                <a:gridCol w="1524000">
                  <a:extLst>
                    <a:ext uri="{9D8B030D-6E8A-4147-A177-3AD203B41FA5}">
                      <a16:colId xmlns:a16="http://schemas.microsoft.com/office/drawing/2014/main" val="3469931219"/>
                    </a:ext>
                  </a:extLst>
                </a:gridCol>
              </a:tblGrid>
              <a:tr h="370840">
                <a:tc>
                  <a:txBody>
                    <a:bodyPr/>
                    <a:lstStyle/>
                    <a:p>
                      <a:pPr algn="ctr"/>
                      <a:r>
                        <a:rPr lang="en-US" altLang="zh-CN" dirty="0"/>
                        <a:t>3byte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t>2byte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t>1byte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solidFill>
                            <a:srgbClr val="FF0000"/>
                          </a:solidFill>
                        </a:rPr>
                        <a:t>0byte</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85545965"/>
                  </a:ext>
                </a:extLst>
              </a:tr>
            </a:tbl>
          </a:graphicData>
        </a:graphic>
      </p:graphicFrame>
      <p:sp>
        <p:nvSpPr>
          <p:cNvPr id="4" name="矩形 3"/>
          <p:cNvSpPr/>
          <p:nvPr/>
        </p:nvSpPr>
        <p:spPr>
          <a:xfrm>
            <a:off x="6516216" y="3350416"/>
            <a:ext cx="954107" cy="400110"/>
          </a:xfrm>
          <a:prstGeom prst="rect">
            <a:avLst/>
          </a:prstGeom>
        </p:spPr>
        <p:txBody>
          <a:bodyPr wrap="none">
            <a:spAutoFit/>
          </a:bodyPr>
          <a:lstStyle/>
          <a:p>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x…x00</a:t>
            </a:r>
            <a:endParaRPr lang="zh-CN" altLang="en-US" sz="2000" dirty="0"/>
          </a:p>
        </p:txBody>
      </p:sp>
      <p:sp>
        <p:nvSpPr>
          <p:cNvPr id="12" name="矩形 11"/>
          <p:cNvSpPr/>
          <p:nvPr/>
        </p:nvSpPr>
        <p:spPr>
          <a:xfrm>
            <a:off x="1979712" y="5189130"/>
            <a:ext cx="954107" cy="400110"/>
          </a:xfrm>
          <a:prstGeom prst="rect">
            <a:avLst/>
          </a:prstGeom>
        </p:spPr>
        <p:txBody>
          <a:bodyPr wrap="none">
            <a:spAutoFit/>
          </a:bodyPr>
          <a:lstStyle/>
          <a:p>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x…x00</a:t>
            </a:r>
            <a:endParaRPr lang="zh-CN" altLang="en-US" sz="2000" dirty="0"/>
          </a:p>
        </p:txBody>
      </p:sp>
      <p:graphicFrame>
        <p:nvGraphicFramePr>
          <p:cNvPr id="13" name="表格 12"/>
          <p:cNvGraphicFramePr>
            <a:graphicFrameLocks noGrp="1"/>
          </p:cNvGraphicFramePr>
          <p:nvPr/>
        </p:nvGraphicFramePr>
        <p:xfrm>
          <a:off x="1700350" y="4884265"/>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28075511"/>
                    </a:ext>
                  </a:extLst>
                </a:gridCol>
                <a:gridCol w="1524000">
                  <a:extLst>
                    <a:ext uri="{9D8B030D-6E8A-4147-A177-3AD203B41FA5}">
                      <a16:colId xmlns:a16="http://schemas.microsoft.com/office/drawing/2014/main" val="3518540357"/>
                    </a:ext>
                  </a:extLst>
                </a:gridCol>
                <a:gridCol w="1524000">
                  <a:extLst>
                    <a:ext uri="{9D8B030D-6E8A-4147-A177-3AD203B41FA5}">
                      <a16:colId xmlns:a16="http://schemas.microsoft.com/office/drawing/2014/main" val="4227730172"/>
                    </a:ext>
                  </a:extLst>
                </a:gridCol>
                <a:gridCol w="1524000">
                  <a:extLst>
                    <a:ext uri="{9D8B030D-6E8A-4147-A177-3AD203B41FA5}">
                      <a16:colId xmlns:a16="http://schemas.microsoft.com/office/drawing/2014/main" val="3469931219"/>
                    </a:ext>
                  </a:extLst>
                </a:gridCol>
              </a:tblGrid>
              <a:tr h="370840">
                <a:tc>
                  <a:txBody>
                    <a:bodyPr/>
                    <a:lstStyle/>
                    <a:p>
                      <a:pPr algn="ctr"/>
                      <a:r>
                        <a:rPr lang="en-US" altLang="zh-CN" dirty="0">
                          <a:solidFill>
                            <a:srgbClr val="FF0000"/>
                          </a:solidFill>
                        </a:rPr>
                        <a:t>3byte</a:t>
                      </a:r>
                      <a:endParaRPr lang="zh-CN" alt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t>2byte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t>1byte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dirty="0"/>
                        <a:t>0byte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85545965"/>
                  </a:ext>
                </a:extLst>
              </a:tr>
            </a:tbl>
          </a:graphicData>
        </a:graphic>
      </p:graphicFrame>
    </p:spTree>
    <p:extLst>
      <p:ext uri="{BB962C8B-B14F-4D97-AF65-F5344CB8AC3E}">
        <p14:creationId xmlns:p14="http://schemas.microsoft.com/office/powerpoint/2010/main" val="275830330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160341"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2.2 Interpreting Memory Address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Text Box 5"/>
          <p:cNvSpPr txBox="1">
            <a:spLocks noChangeArrowheads="1"/>
          </p:cNvSpPr>
          <p:nvPr/>
        </p:nvSpPr>
        <p:spPr bwMode="auto">
          <a:xfrm>
            <a:off x="118519" y="1178309"/>
            <a:ext cx="8839200" cy="1756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85000"/>
              </a:lnSpc>
              <a:spcBef>
                <a:spcPct val="10000"/>
              </a:spcBef>
              <a:spcAft>
                <a:spcPts val="1200"/>
              </a:spcAft>
              <a:buFont typeface="Symbol" panose="05050102010706020507" pitchFamily="18" charset="2"/>
              <a:buChar char="¨"/>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 many machines, accesses to objects larger than a byte must be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aligned</a:t>
            </a:r>
            <a:r>
              <a:rPr lang="en-US" altLang="zh-CN" sz="2800" b="1" i="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对齐</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 access to an object of size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bytes at byte address </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 aligned if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mod </a:t>
            </a:r>
            <a:r>
              <a:rPr lang="en-US" altLang="zh-CN" sz="2800" b="1"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 =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lnSpc>
                <a:spcPct val="85000"/>
              </a:lnSpc>
              <a:spcBef>
                <a:spcPct val="10000"/>
              </a:spcBef>
              <a:buFont typeface="Symbol" panose="05050102010706020507" pitchFamily="18" charset="2"/>
              <a:buChar char="¨"/>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Figure:  Addresses an access is aligned or misaligned.   </a:t>
            </a:r>
            <a:endPar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 name="Group 54"/>
          <p:cNvGraphicFramePr>
            <a:graphicFrameLocks noGrp="1"/>
          </p:cNvGraphicFramePr>
          <p:nvPr/>
        </p:nvGraphicFramePr>
        <p:xfrm>
          <a:off x="539552" y="2991308"/>
          <a:ext cx="8202143" cy="2319337"/>
        </p:xfrm>
        <a:graphic>
          <a:graphicData uri="http://schemas.openxmlformats.org/drawingml/2006/table">
            <a:tbl>
              <a:tblPr/>
              <a:tblGrid>
                <a:gridCol w="1872208">
                  <a:extLst>
                    <a:ext uri="{9D8B030D-6E8A-4147-A177-3AD203B41FA5}">
                      <a16:colId xmlns:a16="http://schemas.microsoft.com/office/drawing/2014/main" val="20000"/>
                    </a:ext>
                  </a:extLst>
                </a:gridCol>
                <a:gridCol w="2088232">
                  <a:extLst>
                    <a:ext uri="{9D8B030D-6E8A-4147-A177-3AD203B41FA5}">
                      <a16:colId xmlns:a16="http://schemas.microsoft.com/office/drawing/2014/main" val="1175962450"/>
                    </a:ext>
                  </a:extLst>
                </a:gridCol>
                <a:gridCol w="2342106">
                  <a:extLst>
                    <a:ext uri="{9D8B030D-6E8A-4147-A177-3AD203B41FA5}">
                      <a16:colId xmlns:a16="http://schemas.microsoft.com/office/drawing/2014/main" val="20001"/>
                    </a:ext>
                  </a:extLst>
                </a:gridCol>
                <a:gridCol w="1899597">
                  <a:extLst>
                    <a:ext uri="{9D8B030D-6E8A-4147-A177-3AD203B41FA5}">
                      <a16:colId xmlns:a16="http://schemas.microsoft.com/office/drawing/2014/main" val="20002"/>
                    </a:ext>
                  </a:extLst>
                </a:gridCol>
              </a:tblGrid>
              <a:tr h="710753">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Object addressed</a:t>
                      </a:r>
                    </a:p>
                  </a:txBody>
                  <a:tcPr marL="90000" marR="90000" marT="46770" marB="467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Aligned at byte offsets (Binary)</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Aligned at byte offsets </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Misaligned at byte offsets</a:t>
                      </a:r>
                    </a:p>
                  </a:txBody>
                  <a:tcPr marL="90000" marR="90000" marT="46770" marB="467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214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Byte</a:t>
                      </a:r>
                    </a:p>
                  </a:txBody>
                  <a:tcPr marL="90000" marR="90000" marT="46770" marB="467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x…</a:t>
                      </a:r>
                      <a:r>
                        <a:rPr kumimoji="0" lang="en-US" altLang="zh-CN" sz="2000" b="1" i="0" u="none" strike="noStrike" kern="1200" cap="none" normalizeH="0" baseline="0" dirty="0" err="1">
                          <a:ln>
                            <a:noFill/>
                          </a:ln>
                          <a:solidFill>
                            <a:srgbClr val="800000"/>
                          </a:solidFill>
                          <a:effectLst/>
                          <a:latin typeface="Times New Roman" panose="02020603050405020304" pitchFamily="18" charset="0"/>
                          <a:ea typeface="宋体" pitchFamily="2" charset="-122"/>
                          <a:cs typeface="Times New Roman" panose="02020603050405020304" pitchFamily="18" charset="0"/>
                        </a:rPr>
                        <a:t>xxxx</a:t>
                      </a:r>
                      <a:endParaRPr kumimoji="0" lang="en-US" altLang="zh-CN"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0, 1, 2, 3, 4, 5, 6, 7</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Never</a:t>
                      </a:r>
                    </a:p>
                  </a:txBody>
                  <a:tcPr marL="90000" marR="90000" marT="46770" marB="467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14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Half word</a:t>
                      </a:r>
                    </a:p>
                  </a:txBody>
                  <a:tcPr marL="90000" marR="90000" marT="46770" marB="467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x…xxx0</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0, 2, 4, 6</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1, 3, 5, 7</a:t>
                      </a:r>
                    </a:p>
                  </a:txBody>
                  <a:tcPr marL="90000" marR="90000" marT="46770" marB="467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214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Word</a:t>
                      </a:r>
                    </a:p>
                  </a:txBody>
                  <a:tcPr marL="90000" marR="90000" marT="46770" marB="467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x…xx00</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0, 4</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1, 2, 3, 5, 6, 7</a:t>
                      </a:r>
                    </a:p>
                  </a:txBody>
                  <a:tcPr marL="90000" marR="90000" marT="46770" marB="467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214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Double Word</a:t>
                      </a:r>
                    </a:p>
                  </a:txBody>
                  <a:tcPr marL="90000" marR="90000" marT="46770" marB="467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x…x000</a:t>
                      </a:r>
                      <a:endParaRPr kumimoji="0" lang="zh-CN" altLang="en-US" sz="2000" b="1" i="0" u="none" strike="noStrike" kern="1200"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endParaRP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90000" marR="90000" marT="46770" marB="467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kern="1200"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1, 2, 3, 4, 5, 6, 7</a:t>
                      </a:r>
                    </a:p>
                  </a:txBody>
                  <a:tcPr marL="90000" marR="90000" marT="46770" marB="467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 name="Text Box 46"/>
          <p:cNvSpPr txBox="1">
            <a:spLocks noChangeArrowheads="1"/>
          </p:cNvSpPr>
          <p:nvPr/>
        </p:nvSpPr>
        <p:spPr bwMode="auto">
          <a:xfrm>
            <a:off x="118519" y="5516580"/>
            <a:ext cx="8991600" cy="82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85000"/>
              </a:lnSpc>
              <a:spcBef>
                <a:spcPct val="55000"/>
              </a:spcBef>
            </a:pP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 misaligned memory access will take multiple aligned memory references.</a:t>
            </a:r>
            <a:endPar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1789332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A6CBB86-6B7D-49AF-E7EF-FE6508FFA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88640"/>
            <a:ext cx="9051111" cy="6264696"/>
          </a:xfrm>
          <a:prstGeom prst="rect">
            <a:avLst/>
          </a:prstGeom>
        </p:spPr>
      </p:pic>
    </p:spTree>
    <p:extLst>
      <p:ext uri="{BB962C8B-B14F-4D97-AF65-F5344CB8AC3E}">
        <p14:creationId xmlns:p14="http://schemas.microsoft.com/office/powerpoint/2010/main" val="1921164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Picture 1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5536" y="1108076"/>
            <a:ext cx="8512684" cy="5633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682849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3"/>
          <p:cNvSpPr txBox="1">
            <a:spLocks noChangeArrowheads="1"/>
          </p:cNvSpPr>
          <p:nvPr/>
        </p:nvSpPr>
        <p:spPr bwMode="auto">
          <a:xfrm>
            <a:off x="194719" y="5061670"/>
            <a:ext cx="838200" cy="4526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50000"/>
              </a:spcBef>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Picture 1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5230" y="1109541"/>
            <a:ext cx="7416824" cy="553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063287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3148298"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 Instruction Set</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 name="Text Box 19"/>
          <p:cNvSpPr txBox="1">
            <a:spLocks noChangeArrowheads="1"/>
          </p:cNvSpPr>
          <p:nvPr/>
        </p:nvSpPr>
        <p:spPr bwMode="auto">
          <a:xfrm>
            <a:off x="128364" y="2060848"/>
            <a:ext cx="8764116" cy="466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One of the most interesting, most analyzed, aspects of computer design is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instruction set design. </a:t>
            </a:r>
            <a:endPar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Defines functions of CPU, thus has significant effect on the </a:t>
            </a:r>
            <a:r>
              <a:rPr lang="en-US" altLang="zh-CN" sz="2800"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implementation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the CPU.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定义</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CPU</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的功能，对实现有重要影响</a:t>
            </a: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programmer’s means of controlling CPU. Thus, programmer requirements must be considered.</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程序员控制</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的手段。要考虑程序员的需求</a:t>
            </a:r>
          </a:p>
          <a:p>
            <a:pPr marL="1200150" lvl="1" indent="-457200" algn="just">
              <a:spcBef>
                <a:spcPct val="20000"/>
              </a:spcBef>
              <a:buFont typeface="Symbol" panose="05050102010706020507" pitchFamily="18" charset="2"/>
              <a:buChar char="¨"/>
            </a:pPr>
            <a:endPar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p:cNvSpPr txBox="1"/>
              <p:nvPr/>
            </p:nvSpPr>
            <p:spPr>
              <a:xfrm>
                <a:off x="2339752" y="1372446"/>
                <a:ext cx="48358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solidFill>
                            <a:schemeClr val="tx1"/>
                          </a:solidFill>
                          <a:latin typeface="Cambria Math" panose="02040503050406030204" pitchFamily="18" charset="0"/>
                        </a:rPr>
                        <m:t>𝑪𝑷𝑼</m:t>
                      </m:r>
                      <m:r>
                        <m:rPr>
                          <m:sty m:val="p"/>
                        </m:rPr>
                        <a:rPr lang="en-US" altLang="zh-CN" sz="3200" i="1">
                          <a:solidFill>
                            <a:schemeClr val="tx1"/>
                          </a:solidFill>
                          <a:latin typeface="Cambria Math" panose="02040503050406030204" pitchFamily="18" charset="0"/>
                        </a:rPr>
                        <m:t>time</m:t>
                      </m:r>
                      <m:r>
                        <a:rPr lang="en-US" altLang="zh-CN" sz="3200" b="1" i="0" smtClean="0">
                          <a:solidFill>
                            <a:schemeClr val="tx1"/>
                          </a:solidFill>
                          <a:latin typeface="Cambria Math" panose="02040503050406030204" pitchFamily="18" charset="0"/>
                        </a:rPr>
                        <m:t>=</m:t>
                      </m:r>
                      <m:r>
                        <a:rPr lang="en-US" altLang="zh-CN" sz="3200" b="1" i="0" smtClean="0">
                          <a:solidFill>
                            <a:schemeClr val="tx1"/>
                          </a:solidFill>
                          <a:latin typeface="Cambria Math" panose="02040503050406030204" pitchFamily="18" charset="0"/>
                        </a:rPr>
                        <m:t>𝐂𝐏𝐈</m:t>
                      </m:r>
                      <m:r>
                        <a:rPr lang="en-US" altLang="zh-CN" sz="3200" b="1" i="1" smtClean="0">
                          <a:solidFill>
                            <a:schemeClr val="tx1"/>
                          </a:solidFill>
                          <a:latin typeface="Cambria Math" panose="02040503050406030204" pitchFamily="18" charset="0"/>
                          <a:ea typeface="Cambria Math" panose="02040503050406030204" pitchFamily="18" charset="0"/>
                        </a:rPr>
                        <m:t>×</m:t>
                      </m:r>
                      <m:r>
                        <a:rPr lang="en-US" altLang="zh-CN" sz="3200" b="1" i="1" smtClean="0">
                          <a:solidFill>
                            <a:schemeClr val="tx1"/>
                          </a:solidFill>
                          <a:latin typeface="Cambria Math" panose="02040503050406030204" pitchFamily="18" charset="0"/>
                          <a:ea typeface="Cambria Math" panose="02040503050406030204" pitchFamily="18" charset="0"/>
                        </a:rPr>
                        <m:t>𝑰𝑪</m:t>
                      </m:r>
                      <m:r>
                        <a:rPr lang="en-US" altLang="zh-CN" sz="3200" b="1" i="1" smtClean="0">
                          <a:solidFill>
                            <a:schemeClr val="tx1"/>
                          </a:solidFill>
                          <a:latin typeface="Cambria Math" panose="02040503050406030204" pitchFamily="18" charset="0"/>
                          <a:ea typeface="Cambria Math" panose="02040503050406030204" pitchFamily="18" charset="0"/>
                        </a:rPr>
                        <m:t>×</m:t>
                      </m:r>
                      <m:r>
                        <a:rPr lang="en-US" altLang="zh-CN" sz="3200" b="1" i="1" smtClean="0">
                          <a:solidFill>
                            <a:schemeClr val="tx1"/>
                          </a:solidFill>
                          <a:latin typeface="Cambria Math" panose="02040503050406030204" pitchFamily="18" charset="0"/>
                          <a:ea typeface="Cambria Math" panose="02040503050406030204" pitchFamily="18" charset="0"/>
                        </a:rPr>
                        <m:t>𝑪𝑪</m:t>
                      </m:r>
                    </m:oMath>
                  </m:oMathPara>
                </a14:m>
                <a:endParaRPr lang="zh-CN" altLang="en-US" sz="3200" dirty="0">
                  <a:solidFill>
                    <a:schemeClr val="tx1"/>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339752" y="1372446"/>
                <a:ext cx="4835876" cy="492443"/>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01613" y="1108076"/>
            <a:ext cx="8690867" cy="683264"/>
          </a:xfrm>
          <a:prstGeom prst="rect">
            <a:avLst/>
          </a:prstGeom>
        </p:spPr>
        <p:txBody>
          <a:bodyPr wrap="square">
            <a:spAutoFit/>
          </a:bodyPr>
          <a:lstStyle/>
          <a:p>
            <a:pPr algn="just">
              <a:lnSpc>
                <a:spcPct val="80000"/>
              </a:lnSpc>
              <a:spcBef>
                <a:spcPct val="5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results of measuring addressing mode usage patterns in three programs on VAX architecture. </a:t>
            </a:r>
          </a:p>
        </p:txBody>
      </p:sp>
      <p:graphicFrame>
        <p:nvGraphicFramePr>
          <p:cNvPr id="3" name="Object 9"/>
          <p:cNvGraphicFramePr>
            <a:graphicFrameLocks noGrp="1" noChangeAspect="1"/>
          </p:cNvGraphicFramePr>
          <p:nvPr>
            <p:ph idx="1"/>
          </p:nvPr>
        </p:nvGraphicFramePr>
        <p:xfrm>
          <a:off x="1331640" y="1840323"/>
          <a:ext cx="6851005" cy="4155920"/>
        </p:xfrm>
        <a:graphic>
          <a:graphicData uri="http://schemas.openxmlformats.org/drawingml/2006/chart">
            <c:chart xmlns:c="http://schemas.openxmlformats.org/drawingml/2006/chart" xmlns:r="http://schemas.openxmlformats.org/officeDocument/2006/relationships" r:id="rId3"/>
          </a:graphicData>
        </a:graphic>
      </p:graphicFrame>
      <p:sp>
        <p:nvSpPr>
          <p:cNvPr id="4" name="矩形 3"/>
          <p:cNvSpPr/>
          <p:nvPr/>
        </p:nvSpPr>
        <p:spPr>
          <a:xfrm>
            <a:off x="201613" y="6174736"/>
            <a:ext cx="8690866" cy="683264"/>
          </a:xfrm>
          <a:prstGeom prst="rect">
            <a:avLst/>
          </a:prstGeom>
        </p:spPr>
        <p:txBody>
          <a:bodyPr wrap="square">
            <a:spAutoFit/>
          </a:bodyPr>
          <a:lstStyle/>
          <a:p>
            <a:pPr algn="just">
              <a:lnSpc>
                <a:spcPct val="80000"/>
              </a:lnSpc>
              <a:spcBef>
                <a:spcPct val="5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 Figure shows,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immediate and displacement addressing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dominate addressing mode usage. </a:t>
            </a:r>
          </a:p>
        </p:txBody>
      </p:sp>
    </p:spTree>
    <p:extLst>
      <p:ext uri="{BB962C8B-B14F-4D97-AF65-F5344CB8AC3E}">
        <p14:creationId xmlns:p14="http://schemas.microsoft.com/office/powerpoint/2010/main" val="163825918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 Box 5"/>
          <p:cNvSpPr txBox="1">
            <a:spLocks noChangeArrowheads="1"/>
          </p:cNvSpPr>
          <p:nvPr/>
        </p:nvSpPr>
        <p:spPr bwMode="auto">
          <a:xfrm>
            <a:off x="611560" y="1108076"/>
            <a:ext cx="8186436"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Immediate or Literal Addressing Mode</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立即值寻址</a:t>
            </a:r>
          </a:p>
        </p:txBody>
      </p:sp>
      <p:sp>
        <p:nvSpPr>
          <p:cNvPr id="6" name="矩形 5"/>
          <p:cNvSpPr/>
          <p:nvPr/>
        </p:nvSpPr>
        <p:spPr>
          <a:xfrm>
            <a:off x="201613" y="3199269"/>
            <a:ext cx="8762875" cy="3194721"/>
          </a:xfrm>
          <a:prstGeom prst="rect">
            <a:avLst/>
          </a:prstGeom>
        </p:spPr>
        <p:txBody>
          <a:bodyPr wrap="square">
            <a:spAutoFit/>
          </a:bodyPr>
          <a:lstStyle/>
          <a:p>
            <a:pPr algn="just">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Immediates can be used in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arithmetic</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operations, in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comparisons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(primarily for branches), and in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moves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where a constant is wanted in a register.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可用于算数、比较、移动</a:t>
            </a:r>
          </a:p>
          <a:p>
            <a:pPr algn="just">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It is important to know whether Immediates need to be supported for all operations or for only a subset.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是否所有操作都支持？</a:t>
            </a:r>
          </a:p>
        </p:txBody>
      </p:sp>
      <p:sp>
        <p:nvSpPr>
          <p:cNvPr id="2" name="矩形 1"/>
          <p:cNvSpPr/>
          <p:nvPr/>
        </p:nvSpPr>
        <p:spPr>
          <a:xfrm>
            <a:off x="201613" y="1905464"/>
            <a:ext cx="6835775" cy="1021818"/>
          </a:xfrm>
          <a:prstGeom prst="rect">
            <a:avLst/>
          </a:prstGeom>
        </p:spPr>
        <p:txBody>
          <a:bodyPr wrap="square">
            <a:spAutoFit/>
          </a:bodyPr>
          <a:lstStyle/>
          <a:p>
            <a:pPr marL="0" lvl="1" indent="-457200" algn="just">
              <a:lnSpc>
                <a:spcPct val="90000"/>
              </a:lnSpc>
              <a:spcBef>
                <a:spcPts val="60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 Add R4 , #3</a:t>
            </a:r>
          </a:p>
          <a:p>
            <a:pPr marL="0" lvl="1" indent="-457200" algn="just">
              <a:lnSpc>
                <a:spcPct val="90000"/>
              </a:lnSpc>
              <a:spcBef>
                <a:spcPts val="60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Meaning: </a:t>
            </a:r>
            <a:r>
              <a:rPr lang="en-US" altLang="zh-CN" sz="2800" dirty="0" err="1">
                <a:solidFill>
                  <a:schemeClr val="tx1"/>
                </a:solidFill>
                <a:latin typeface="Times New Roman" panose="02020603050405020304" pitchFamily="18" charset="0"/>
                <a:cs typeface="Times New Roman" panose="02020603050405020304" pitchFamily="18" charset="0"/>
              </a:rPr>
              <a:t>Regs</a:t>
            </a:r>
            <a:r>
              <a:rPr lang="en-US" altLang="zh-CN" sz="2800" dirty="0">
                <a:solidFill>
                  <a:schemeClr val="tx1"/>
                </a:solidFill>
                <a:latin typeface="Times New Roman" panose="02020603050405020304" pitchFamily="18" charset="0"/>
                <a:cs typeface="Times New Roman" panose="02020603050405020304" pitchFamily="18" charset="0"/>
              </a:rPr>
              <a:t>[R4]←</a:t>
            </a:r>
            <a:r>
              <a:rPr lang="en-US" altLang="zh-CN" sz="2800" dirty="0" err="1">
                <a:solidFill>
                  <a:schemeClr val="tx1"/>
                </a:solidFill>
                <a:latin typeface="Times New Roman" panose="02020603050405020304" pitchFamily="18" charset="0"/>
                <a:cs typeface="Times New Roman" panose="02020603050405020304" pitchFamily="18" charset="0"/>
              </a:rPr>
              <a:t>Regs</a:t>
            </a:r>
            <a:r>
              <a:rPr lang="en-US" altLang="zh-CN" sz="2800" dirty="0">
                <a:solidFill>
                  <a:schemeClr val="tx1"/>
                </a:solidFill>
                <a:latin typeface="Times New Roman" panose="02020603050405020304" pitchFamily="18" charset="0"/>
                <a:cs typeface="Times New Roman" panose="02020603050405020304" pitchFamily="18" charset="0"/>
              </a:rPr>
              <a:t>[R4]</a:t>
            </a:r>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2079355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 Box 5"/>
          <p:cNvSpPr txBox="1">
            <a:spLocks noChangeArrowheads="1"/>
          </p:cNvSpPr>
          <p:nvPr/>
        </p:nvSpPr>
        <p:spPr bwMode="auto">
          <a:xfrm>
            <a:off x="611560" y="1108076"/>
            <a:ext cx="8186436"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Immediate or Literal Addressing Mode</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立即值寻址</a:t>
            </a:r>
          </a:p>
        </p:txBody>
      </p:sp>
      <p:graphicFrame>
        <p:nvGraphicFramePr>
          <p:cNvPr id="9" name="Object 8"/>
          <p:cNvGraphicFramePr>
            <a:graphicFrameLocks noGrp="1" noChangeAspect="1"/>
          </p:cNvGraphicFramePr>
          <p:nvPr>
            <p:ph idx="1"/>
            <p:extLst>
              <p:ext uri="{D42A27DB-BD31-4B8C-83A1-F6EECF244321}">
                <p14:modId xmlns:p14="http://schemas.microsoft.com/office/powerpoint/2010/main" val="65524498"/>
              </p:ext>
            </p:extLst>
          </p:nvPr>
        </p:nvGraphicFramePr>
        <p:xfrm>
          <a:off x="1547664" y="2402692"/>
          <a:ext cx="6336704" cy="3366374"/>
        </p:xfrm>
        <a:graphic>
          <a:graphicData uri="http://schemas.openxmlformats.org/presentationml/2006/ole">
            <mc:AlternateContent xmlns:mc="http://schemas.openxmlformats.org/markup-compatibility/2006">
              <mc:Choice xmlns:v="urn:schemas-microsoft-com:vml" Requires="v">
                <p:oleObj name="图表" r:id="rId3" imgW="8534400" imgH="4533900" progId="MSGraph.Chart.8">
                  <p:embed/>
                </p:oleObj>
              </mc:Choice>
              <mc:Fallback>
                <p:oleObj name="图表" r:id="rId3" imgW="8534400" imgH="4533900" progId="MSGraph.Chart.8">
                  <p:embed/>
                  <p:pic>
                    <p:nvPicPr>
                      <p:cNvPr id="409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402692"/>
                        <a:ext cx="6336704" cy="3366374"/>
                      </a:xfrm>
                      <a:prstGeom prst="rect">
                        <a:avLst/>
                      </a:prstGeom>
                    </p:spPr>
                  </p:pic>
                </p:oleObj>
              </mc:Fallback>
            </mc:AlternateContent>
          </a:graphicData>
        </a:graphic>
      </p:graphicFrame>
      <p:sp>
        <p:nvSpPr>
          <p:cNvPr id="11" name="Text Box 8"/>
          <p:cNvSpPr txBox="1">
            <a:spLocks noChangeArrowheads="1"/>
          </p:cNvSpPr>
          <p:nvPr/>
        </p:nvSpPr>
        <p:spPr bwMode="auto">
          <a:xfrm>
            <a:off x="119999" y="1747954"/>
            <a:ext cx="8839200" cy="6854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80000"/>
              </a:lnSpc>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Figure</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frequency of immediates for the general classes of integer operations</a:t>
            </a:r>
          </a:p>
        </p:txBody>
      </p:sp>
      <p:sp>
        <p:nvSpPr>
          <p:cNvPr id="3" name="矩形 2"/>
          <p:cNvSpPr/>
          <p:nvPr/>
        </p:nvSpPr>
        <p:spPr>
          <a:xfrm>
            <a:off x="201613" y="5781245"/>
            <a:ext cx="8757586" cy="978729"/>
          </a:xfrm>
          <a:prstGeom prst="rect">
            <a:avLst/>
          </a:prstGeom>
        </p:spPr>
        <p:txBody>
          <a:bodyPr wrap="square">
            <a:spAutoFit/>
          </a:bodyPr>
          <a:lstStyle/>
          <a:p>
            <a:pPr algn="just">
              <a:lnSpc>
                <a:spcPct val="80000"/>
              </a:lnSpc>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integer ALU operations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about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1/2</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to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3/4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have an immediate operand, while for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integer compares 75%</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to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85%</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use an immediate operand.</a:t>
            </a:r>
          </a:p>
        </p:txBody>
      </p:sp>
    </p:spTree>
    <p:extLst>
      <p:ext uri="{BB962C8B-B14F-4D97-AF65-F5344CB8AC3E}">
        <p14:creationId xmlns:p14="http://schemas.microsoft.com/office/powerpoint/2010/main" val="398145130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 Box 5"/>
          <p:cNvSpPr txBox="1">
            <a:spLocks noChangeArrowheads="1"/>
          </p:cNvSpPr>
          <p:nvPr/>
        </p:nvSpPr>
        <p:spPr bwMode="auto">
          <a:xfrm>
            <a:off x="611560" y="1108076"/>
            <a:ext cx="8186436"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Immediate or Literal Addressing Mode</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立即值寻址</a:t>
            </a:r>
          </a:p>
        </p:txBody>
      </p:sp>
      <p:sp>
        <p:nvSpPr>
          <p:cNvPr id="9" name="Text Box 6"/>
          <p:cNvSpPr txBox="1">
            <a:spLocks noChangeArrowheads="1"/>
          </p:cNvSpPr>
          <p:nvPr/>
        </p:nvSpPr>
        <p:spPr bwMode="auto">
          <a:xfrm>
            <a:off x="110108" y="3217963"/>
            <a:ext cx="8884096" cy="2335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Another important measurement is the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range</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values for immediates.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立即数的范围 </a:t>
            </a:r>
          </a:p>
          <a:p>
            <a:pPr algn="just">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Like displacement values, the sizes of immediate values affect instruction lengths.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像偏移值一样，立即数大小也影响指令大小 </a:t>
            </a:r>
          </a:p>
        </p:txBody>
      </p:sp>
      <p:sp>
        <p:nvSpPr>
          <p:cNvPr id="11" name="矩形 10"/>
          <p:cNvSpPr/>
          <p:nvPr/>
        </p:nvSpPr>
        <p:spPr>
          <a:xfrm>
            <a:off x="201613" y="1905464"/>
            <a:ext cx="6835775" cy="1021818"/>
          </a:xfrm>
          <a:prstGeom prst="rect">
            <a:avLst/>
          </a:prstGeom>
        </p:spPr>
        <p:txBody>
          <a:bodyPr wrap="square">
            <a:spAutoFit/>
          </a:bodyPr>
          <a:lstStyle/>
          <a:p>
            <a:pPr marL="0" lvl="1" indent="-457200" algn="just">
              <a:lnSpc>
                <a:spcPct val="90000"/>
              </a:lnSpc>
              <a:spcBef>
                <a:spcPts val="60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Example instruction: Add R4 , #3</a:t>
            </a:r>
          </a:p>
          <a:p>
            <a:pPr marL="0" lvl="1" indent="-457200" algn="just">
              <a:lnSpc>
                <a:spcPct val="90000"/>
              </a:lnSpc>
              <a:spcBef>
                <a:spcPts val="600"/>
              </a:spcBef>
              <a:spcAft>
                <a:spcPts val="600"/>
              </a:spcAft>
              <a:buSzPct val="50000"/>
              <a:buFont typeface="Wingdings" panose="05000000000000000000" pitchFamily="2" charset="2"/>
              <a:buChar char="Ø"/>
            </a:pPr>
            <a:r>
              <a:rPr lang="en-US" altLang="zh-CN" sz="2800" dirty="0">
                <a:solidFill>
                  <a:schemeClr val="tx1"/>
                </a:solidFill>
                <a:latin typeface="Times New Roman" panose="02020603050405020304" pitchFamily="18" charset="0"/>
                <a:cs typeface="Times New Roman" panose="02020603050405020304" pitchFamily="18" charset="0"/>
              </a:rPr>
              <a:t>Meaning: </a:t>
            </a:r>
            <a:r>
              <a:rPr lang="en-US" altLang="zh-CN" sz="2800" dirty="0" err="1">
                <a:solidFill>
                  <a:schemeClr val="tx1"/>
                </a:solidFill>
                <a:latin typeface="Times New Roman" panose="02020603050405020304" pitchFamily="18" charset="0"/>
                <a:cs typeface="Times New Roman" panose="02020603050405020304" pitchFamily="18" charset="0"/>
              </a:rPr>
              <a:t>Regs</a:t>
            </a:r>
            <a:r>
              <a:rPr lang="en-US" altLang="zh-CN" sz="2800" dirty="0">
                <a:solidFill>
                  <a:schemeClr val="tx1"/>
                </a:solidFill>
                <a:latin typeface="Times New Roman" panose="02020603050405020304" pitchFamily="18" charset="0"/>
                <a:cs typeface="Times New Roman" panose="02020603050405020304" pitchFamily="18" charset="0"/>
              </a:rPr>
              <a:t>[R4]←</a:t>
            </a:r>
            <a:r>
              <a:rPr lang="en-US" altLang="zh-CN" sz="2800" dirty="0" err="1">
                <a:solidFill>
                  <a:schemeClr val="tx1"/>
                </a:solidFill>
                <a:latin typeface="Times New Roman" panose="02020603050405020304" pitchFamily="18" charset="0"/>
                <a:cs typeface="Times New Roman" panose="02020603050405020304" pitchFamily="18" charset="0"/>
              </a:rPr>
              <a:t>Regs</a:t>
            </a:r>
            <a:r>
              <a:rPr lang="en-US" altLang="zh-CN" sz="2800" dirty="0">
                <a:solidFill>
                  <a:schemeClr val="tx1"/>
                </a:solidFill>
                <a:latin typeface="Times New Roman" panose="02020603050405020304" pitchFamily="18" charset="0"/>
                <a:cs typeface="Times New Roman" panose="02020603050405020304" pitchFamily="18" charset="0"/>
              </a:rPr>
              <a:t>[R4]</a:t>
            </a:r>
            <a:r>
              <a:rPr lang="zh-CN" altLang="en-US" sz="2800"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6236313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 Box 5"/>
          <p:cNvSpPr txBox="1">
            <a:spLocks noChangeArrowheads="1"/>
          </p:cNvSpPr>
          <p:nvPr/>
        </p:nvSpPr>
        <p:spPr bwMode="auto">
          <a:xfrm>
            <a:off x="611560" y="1052736"/>
            <a:ext cx="8186436"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Immediate or Literal Addressing Mode</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立即值寻址</a:t>
            </a:r>
          </a:p>
        </p:txBody>
      </p:sp>
      <p:sp>
        <p:nvSpPr>
          <p:cNvPr id="9" name="Text Box 6"/>
          <p:cNvSpPr txBox="1">
            <a:spLocks noChangeArrowheads="1"/>
          </p:cNvSpPr>
          <p:nvPr/>
        </p:nvSpPr>
        <p:spPr bwMode="auto">
          <a:xfrm>
            <a:off x="201613" y="5085184"/>
            <a:ext cx="8757586" cy="163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ts val="0"/>
              </a:spcBef>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Note: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50%</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to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70%</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the immediates fit within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8 bits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and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75%</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to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80%</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fit within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16 bits</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algn="just">
              <a:spcBef>
                <a:spcPts val="0"/>
              </a:spcBef>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As the following Figure shows, immediate values that are small are most heavily used. Large immediates are sometimes used, most likely in addressing calculations.</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小立即数最常使用，</a:t>
            </a:r>
            <a:r>
              <a:rPr lang="zh-CN" altLang="en-US" sz="20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大立即数有时用，多用于地址计算 </a:t>
            </a:r>
          </a:p>
        </p:txBody>
      </p:sp>
      <p:sp>
        <p:nvSpPr>
          <p:cNvPr id="11" name="Text Box 8"/>
          <p:cNvSpPr txBox="1">
            <a:spLocks noChangeArrowheads="1"/>
          </p:cNvSpPr>
          <p:nvPr/>
        </p:nvSpPr>
        <p:spPr bwMode="auto">
          <a:xfrm>
            <a:off x="119999" y="1692614"/>
            <a:ext cx="8839200" cy="38998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80000"/>
              </a:lnSpc>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Figure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Distribution of immediate values.</a:t>
            </a:r>
          </a:p>
        </p:txBody>
      </p:sp>
      <p:graphicFrame>
        <p:nvGraphicFramePr>
          <p:cNvPr id="12" name="Object 24"/>
          <p:cNvGraphicFramePr>
            <a:graphicFrameLocks noGrp="1" noChangeAspect="1"/>
          </p:cNvGraphicFramePr>
          <p:nvPr>
            <p:ph idx="1"/>
            <p:extLst>
              <p:ext uri="{D42A27DB-BD31-4B8C-83A1-F6EECF244321}">
                <p14:modId xmlns:p14="http://schemas.microsoft.com/office/powerpoint/2010/main" val="3095030305"/>
              </p:ext>
            </p:extLst>
          </p:nvPr>
        </p:nvGraphicFramePr>
        <p:xfrm>
          <a:off x="1371665" y="2082594"/>
          <a:ext cx="6335867" cy="3091266"/>
        </p:xfrm>
        <a:graphic>
          <a:graphicData uri="http://schemas.openxmlformats.org/presentationml/2006/ole">
            <mc:AlternateContent xmlns:mc="http://schemas.openxmlformats.org/markup-compatibility/2006">
              <mc:Choice xmlns:v="urn:schemas-microsoft-com:vml" Requires="v">
                <p:oleObj name="图表" r:id="rId3" imgW="8410651" imgH="4572000" progId="MSGraph.Chart.8">
                  <p:embed/>
                </p:oleObj>
              </mc:Choice>
              <mc:Fallback>
                <p:oleObj name="图表" r:id="rId3" imgW="8410651" imgH="4572000" progId="MSGraph.Chart.8">
                  <p:embed/>
                  <p:pic>
                    <p:nvPicPr>
                      <p:cNvPr id="5122"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65" y="2082594"/>
                        <a:ext cx="6335867" cy="30912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6231115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4097275"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2.3 Addressing Modes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 Box 5"/>
          <p:cNvSpPr txBox="1">
            <a:spLocks noChangeArrowheads="1"/>
          </p:cNvSpPr>
          <p:nvPr/>
        </p:nvSpPr>
        <p:spPr bwMode="auto">
          <a:xfrm>
            <a:off x="611560" y="1175407"/>
            <a:ext cx="8186436"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Summary: Memory Addressing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总结</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存储器寻址</a:t>
            </a:r>
          </a:p>
        </p:txBody>
      </p:sp>
      <p:sp>
        <p:nvSpPr>
          <p:cNvPr id="13" name="Text Box 6"/>
          <p:cNvSpPr txBox="1">
            <a:spLocks noChangeArrowheads="1"/>
          </p:cNvSpPr>
          <p:nvPr/>
        </p:nvSpPr>
        <p:spPr bwMode="auto">
          <a:xfrm>
            <a:off x="134094" y="1916832"/>
            <a:ext cx="8836124" cy="4101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15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First, a new architecture should support at least: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displacement</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immediate</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register deferred</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They represent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75%</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to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99%</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the addressing modes.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至少应支持这三种寻址模式。</a:t>
            </a:r>
          </a:p>
          <a:p>
            <a:pPr algn="just">
              <a:lnSpc>
                <a:spcPct val="90000"/>
              </a:lnSpc>
              <a:spcBef>
                <a:spcPct val="15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Second, the size of the address for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displacement</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mode should be at least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12</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to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16</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bits, these sizes would capture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75%</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to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99%</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the displacements.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位移至少</a:t>
            </a: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12</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到</a:t>
            </a: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16</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a:t>
            </a:r>
          </a:p>
          <a:p>
            <a:pPr algn="just">
              <a:lnSpc>
                <a:spcPct val="90000"/>
              </a:lnSpc>
              <a:spcBef>
                <a:spcPct val="15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Third, the size of the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immediate</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field should be at least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8</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to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16</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bits. these sizes would capture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50%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to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80%</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the immediates.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立即数至少</a:t>
            </a: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8</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到</a:t>
            </a: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16</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位</a:t>
            </a:r>
          </a:p>
        </p:txBody>
      </p:sp>
    </p:spTree>
    <p:extLst>
      <p:ext uri="{BB962C8B-B14F-4D97-AF65-F5344CB8AC3E}">
        <p14:creationId xmlns:p14="http://schemas.microsoft.com/office/powerpoint/2010/main" val="40787432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5"/>
          <p:cNvSpPr txBox="1">
            <a:spLocks noChangeArrowheads="1"/>
          </p:cNvSpPr>
          <p:nvPr/>
        </p:nvSpPr>
        <p:spPr bwMode="auto">
          <a:xfrm>
            <a:off x="123031" y="1108076"/>
            <a:ext cx="8858250" cy="552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most basic design issue of an instruction format is the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 format length</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指令格式设计的基本问题</a:t>
            </a: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指令格式长度</a:t>
            </a:r>
            <a:endPar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 trade-off between the desire for 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powerful instruction repertoire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 need to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save space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1200150" lvl="1" indent="-457200" algn="just">
              <a:spcBef>
                <a:spcPct val="20000"/>
              </a:spcBef>
              <a:buSzPct val="50000"/>
              <a:buFont typeface="Wingdings" pitchFamily="2" charset="2"/>
              <a:buChar char="l"/>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Beyond the basic trade-off, either the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 length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should be equal to the memory-transfer length or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should be a multiple of the other</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marL="1200150" lvl="1" indent="-457200" algn="just">
              <a:spcBef>
                <a:spcPct val="20000"/>
              </a:spcBef>
              <a:buSzPct val="50000"/>
              <a:buFont typeface="Wingdings" pitchFamily="2" charset="2"/>
              <a:buChar char="l"/>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For a given instruction length, there is clearly a trade-off between the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number of opcodes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power of the addressing capability</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操作码数和寻址能力的折中取舍</a:t>
            </a:r>
          </a:p>
        </p:txBody>
      </p:sp>
    </p:spTree>
    <p:extLst>
      <p:ext uri="{BB962C8B-B14F-4D97-AF65-F5344CB8AC3E}">
        <p14:creationId xmlns:p14="http://schemas.microsoft.com/office/powerpoint/2010/main" val="725890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8076"/>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2" name="矩形 1"/>
          <p:cNvSpPr/>
          <p:nvPr/>
        </p:nvSpPr>
        <p:spPr>
          <a:xfrm>
            <a:off x="170718" y="1628800"/>
            <a:ext cx="8762875" cy="1255728"/>
          </a:xfrm>
          <a:prstGeom prst="rect">
            <a:avLst/>
          </a:prstGeom>
        </p:spPr>
        <p:txBody>
          <a:bodyPr wrap="square">
            <a:spAutoFit/>
          </a:bodyPr>
          <a:lstStyle/>
          <a:p>
            <a:pPr algn="just">
              <a:lnSpc>
                <a:spcPct val="90000"/>
              </a:lnSpc>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There are three types of representations for opcodes, which are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fixed length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Huffman-coding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extended opcodes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4" name="矩形 3"/>
          <p:cNvSpPr/>
          <p:nvPr/>
        </p:nvSpPr>
        <p:spPr>
          <a:xfrm>
            <a:off x="170718" y="2780928"/>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Fixed-length Opcodes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固定长度的操作码</a:t>
            </a:r>
          </a:p>
        </p:txBody>
      </p:sp>
      <p:sp>
        <p:nvSpPr>
          <p:cNvPr id="11" name="Text Box 7"/>
          <p:cNvSpPr txBox="1">
            <a:spLocks noChangeArrowheads="1"/>
          </p:cNvSpPr>
          <p:nvPr/>
        </p:nvSpPr>
        <p:spPr bwMode="auto">
          <a:xfrm>
            <a:off x="201613" y="3284984"/>
            <a:ext cx="8839200" cy="3467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a:t>
            </a:r>
            <a:r>
              <a:rPr lang="en-US" altLang="zh-CN"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 number of opcodes in the machine</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algn="just">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Binary bits of opcodes = log</a:t>
            </a:r>
            <a:r>
              <a:rPr lang="en-US" altLang="zh-CN" sz="280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p>
          <a:p>
            <a:pPr marL="457200" indent="-457200" algn="just">
              <a:spcBef>
                <a:spcPct val="20000"/>
              </a:spcBef>
              <a:buFont typeface="Symbol" panose="05050102010706020507" pitchFamily="18" charset="2"/>
              <a:buChar char="¨"/>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dvantages: simple hardware decoding and regularity.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简化硬件设计和减少指令译码时间</a:t>
            </a:r>
            <a:endPar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Disadvantages: Wastes memory space</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浪费空间</a:t>
            </a:r>
            <a:endPar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spcBef>
                <a:spcPct val="20000"/>
              </a:spcBef>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Example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指令集中共有</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5</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种操作指令，则</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algn="just">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在指令字第一字节表示操作码，那么有多少种操作？</a:t>
            </a:r>
          </a:p>
        </p:txBody>
      </p:sp>
    </p:spTree>
    <p:extLst>
      <p:ext uri="{BB962C8B-B14F-4D97-AF65-F5344CB8AC3E}">
        <p14:creationId xmlns:p14="http://schemas.microsoft.com/office/powerpoint/2010/main" val="27842207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8076"/>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68414"/>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Huffman coding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哈夫曼编码</a:t>
            </a:r>
          </a:p>
        </p:txBody>
      </p:sp>
      <p:sp>
        <p:nvSpPr>
          <p:cNvPr id="11" name="Text Box 7"/>
          <p:cNvSpPr txBox="1">
            <a:spLocks noChangeArrowheads="1"/>
          </p:cNvSpPr>
          <p:nvPr/>
        </p:nvSpPr>
        <p:spPr bwMode="auto">
          <a:xfrm>
            <a:off x="179512" y="2291634"/>
            <a:ext cx="8839200" cy="3713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idea behind Huffman coding is simply to use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shorter bit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patterns for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more common characters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用更少的位表示更常出现的字符</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Suppose </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characters, with probabilities </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a:t>
            </a:r>
            <a:r>
              <a:rPr lang="en-US" altLang="zh-CN" sz="2800" i="1"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zh-CN" altLang="en-US"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so that </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a:t>
            </a:r>
            <a:r>
              <a:rPr lang="en-US" altLang="zh-CN" sz="2800" i="1"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sz="28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information theory says that strings consisting of these characters require, on the average,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least </a:t>
            </a:r>
            <a:r>
              <a:rPr lang="en-US" altLang="zh-CN" sz="2800"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bits per character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marL="457200" indent="-457200" algn="just">
              <a:spcBef>
                <a:spcPct val="20000"/>
              </a:spcBef>
              <a:buFont typeface="Symbol" panose="05050102010706020507" pitchFamily="18" charset="2"/>
              <a:buChar char="¨"/>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10" name="Object 10"/>
          <p:cNvGraphicFramePr>
            <a:graphicFrameLocks noGrp="1" noChangeAspect="1"/>
          </p:cNvGraphicFramePr>
          <p:nvPr>
            <p:ph idx="1"/>
            <p:extLst>
              <p:ext uri="{D42A27DB-BD31-4B8C-83A1-F6EECF244321}">
                <p14:modId xmlns:p14="http://schemas.microsoft.com/office/powerpoint/2010/main" val="1591985902"/>
              </p:ext>
            </p:extLst>
          </p:nvPr>
        </p:nvGraphicFramePr>
        <p:xfrm>
          <a:off x="2978907" y="5419858"/>
          <a:ext cx="3240410" cy="1171483"/>
        </p:xfrm>
        <a:graphic>
          <a:graphicData uri="http://schemas.openxmlformats.org/presentationml/2006/ole">
            <mc:AlternateContent xmlns:mc="http://schemas.openxmlformats.org/markup-compatibility/2006">
              <mc:Choice xmlns:v="urn:schemas-microsoft-com:vml" Requires="v">
                <p:oleObj name="公式" r:id="rId3" imgW="1193800" imgH="431800" progId="Equation.3">
                  <p:embed/>
                </p:oleObj>
              </mc:Choice>
              <mc:Fallback>
                <p:oleObj name="公式" r:id="rId3" imgW="1193800" imgH="431800" progId="Equation.3">
                  <p:embed/>
                  <p:pic>
                    <p:nvPicPr>
                      <p:cNvPr id="3379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907" y="5419858"/>
                        <a:ext cx="3240410" cy="117148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636006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8076"/>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68414"/>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Huffman coding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哈夫曼编码</a:t>
            </a:r>
          </a:p>
        </p:txBody>
      </p:sp>
      <p:sp>
        <p:nvSpPr>
          <p:cNvPr id="11" name="Text Box 7"/>
          <p:cNvSpPr txBox="1">
            <a:spLocks noChangeArrowheads="1"/>
          </p:cNvSpPr>
          <p:nvPr/>
        </p:nvSpPr>
        <p:spPr bwMode="auto">
          <a:xfrm>
            <a:off x="179512" y="2291634"/>
            <a:ext cx="8839200" cy="3800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Huffman coding: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variable code word length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helps to decrease the amount of redundancy. It makes data compression possible.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变长编码</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降低冗余</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实现数据压缩</a:t>
            </a:r>
          </a:p>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Comparing with Huffman coding,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fixed-length coding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information redundancy is: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固定长度编码的冗余度</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algn="just">
              <a:spcBef>
                <a:spcPct val="20000"/>
              </a:spcBef>
            </a:pPr>
            <a:endPar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spcBef>
                <a:spcPct val="20000"/>
              </a:spcBef>
              <a:buFont typeface="Symbol" panose="05050102010706020507" pitchFamily="18" charset="2"/>
              <a:buChar char="¨"/>
            </a:pPr>
            <a:endPar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12" name="Object 6"/>
          <p:cNvGraphicFramePr>
            <a:graphicFrameLocks noChangeAspect="1"/>
          </p:cNvGraphicFramePr>
          <p:nvPr>
            <p:extLst>
              <p:ext uri="{D42A27DB-BD31-4B8C-83A1-F6EECF244321}">
                <p14:modId xmlns:p14="http://schemas.microsoft.com/office/powerpoint/2010/main" val="2209230149"/>
              </p:ext>
            </p:extLst>
          </p:nvPr>
        </p:nvGraphicFramePr>
        <p:xfrm>
          <a:off x="2483768" y="5042981"/>
          <a:ext cx="3744416" cy="1602548"/>
        </p:xfrm>
        <a:graphic>
          <a:graphicData uri="http://schemas.openxmlformats.org/presentationml/2006/ole">
            <mc:AlternateContent xmlns:mc="http://schemas.openxmlformats.org/markup-compatibility/2006">
              <mc:Choice xmlns:v="urn:schemas-microsoft-com:vml" Requires="v">
                <p:oleObj name="公式" r:id="rId3" imgW="1397000" imgH="647700" progId="Equation.3">
                  <p:embed/>
                </p:oleObj>
              </mc:Choice>
              <mc:Fallback>
                <p:oleObj name="公式" r:id="rId3" imgW="1397000" imgH="647700" progId="Equation.3">
                  <p:embed/>
                  <p:pic>
                    <p:nvPicPr>
                      <p:cNvPr id="3482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5042981"/>
                        <a:ext cx="3744416" cy="160254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69525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Text Box 3"/>
          <p:cNvSpPr txBox="1">
            <a:spLocks noChangeArrowheads="1"/>
          </p:cNvSpPr>
          <p:nvPr/>
        </p:nvSpPr>
        <p:spPr bwMode="auto">
          <a:xfrm>
            <a:off x="107950" y="1156818"/>
            <a:ext cx="8915400" cy="464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15000"/>
              </a:spcBef>
            </a:pP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一般来说，可以从如下五个因素考虑对计算机指令集结构进行分类，即：</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1188000" lvl="1" indent="-457200" algn="just">
              <a:lnSpc>
                <a:spcPct val="90000"/>
              </a:lnSpc>
              <a:spcBef>
                <a:spcPts val="1200"/>
              </a:spcBef>
              <a:spcAft>
                <a:spcPts val="600"/>
              </a:spcAft>
              <a:buFont typeface="Arial" panose="020B0604020202020204" pitchFamily="34" charset="0"/>
              <a:buChar char="•"/>
            </a:pPr>
            <a:r>
              <a:rPr lang="zh-CN" altLang="en-US" sz="3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在</a:t>
            </a:r>
            <a:r>
              <a:rPr lang="en-US" altLang="zh-CN" sz="3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CPU</a:t>
            </a:r>
            <a:r>
              <a:rPr lang="zh-CN" altLang="en-US" sz="3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中操作数的存储方法；</a:t>
            </a:r>
          </a:p>
          <a:p>
            <a:pPr marL="1188000" lvl="1" indent="-457200" algn="just">
              <a:lnSpc>
                <a:spcPct val="90000"/>
              </a:lnSpc>
              <a:spcBef>
                <a:spcPts val="1200"/>
              </a:spcBef>
              <a:spcAft>
                <a:spcPts val="600"/>
              </a:spcAft>
              <a:buFont typeface="Arial" panose="020B0604020202020204" pitchFamily="34" charset="0"/>
              <a:buChar char="•"/>
            </a:pP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指令中显式表示的操作数个数；</a:t>
            </a:r>
          </a:p>
          <a:p>
            <a:pPr marL="1188000" lvl="1" indent="-457200" algn="just">
              <a:lnSpc>
                <a:spcPct val="90000"/>
              </a:lnSpc>
              <a:spcBef>
                <a:spcPts val="1200"/>
              </a:spcBef>
              <a:spcAft>
                <a:spcPts val="600"/>
              </a:spcAft>
              <a:buFont typeface="Arial" panose="020B0604020202020204" pitchFamily="34" charset="0"/>
              <a:buChar char="•"/>
            </a:pP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操作数的寻址方式；</a:t>
            </a:r>
          </a:p>
          <a:p>
            <a:pPr marL="1188000" lvl="1" indent="-457200" algn="just">
              <a:lnSpc>
                <a:spcPct val="90000"/>
              </a:lnSpc>
              <a:spcBef>
                <a:spcPts val="1200"/>
              </a:spcBef>
              <a:spcAft>
                <a:spcPts val="600"/>
              </a:spcAft>
              <a:buFont typeface="Arial" panose="020B0604020202020204" pitchFamily="34" charset="0"/>
              <a:buChar char="•"/>
            </a:pP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指令集所提供的操作类型；</a:t>
            </a:r>
          </a:p>
          <a:p>
            <a:pPr marL="1188000" lvl="1" indent="-457200" algn="just">
              <a:lnSpc>
                <a:spcPct val="90000"/>
              </a:lnSpc>
              <a:spcBef>
                <a:spcPts val="1200"/>
              </a:spcBef>
              <a:spcAft>
                <a:spcPts val="600"/>
              </a:spcAft>
              <a:buFont typeface="Arial" panose="020B0604020202020204" pitchFamily="34" charset="0"/>
              <a:buChar char="•"/>
            </a:pP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操作数的类型和大小。</a:t>
            </a:r>
          </a:p>
          <a:p>
            <a:pPr algn="just">
              <a:lnSpc>
                <a:spcPct val="90000"/>
              </a:lnSpc>
              <a:spcBef>
                <a:spcPct val="15000"/>
              </a:spcBef>
            </a:pPr>
            <a:endPar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359550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00808"/>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Huffman coding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哈夫曼编码</a:t>
            </a:r>
          </a:p>
        </p:txBody>
      </p:sp>
      <p:sp>
        <p:nvSpPr>
          <p:cNvPr id="11" name="Text Box 7"/>
          <p:cNvSpPr txBox="1">
            <a:spLocks noChangeArrowheads="1"/>
          </p:cNvSpPr>
          <p:nvPr/>
        </p:nvSpPr>
        <p:spPr bwMode="auto">
          <a:xfrm>
            <a:off x="179512" y="2224028"/>
            <a:ext cx="8839200" cy="457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algorithm for building Huffman code is based on the so-called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coding tree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algorithm steps are: </a:t>
            </a:r>
          </a:p>
          <a:p>
            <a:pPr marL="540000" indent="-342900" algn="just">
              <a:spcBef>
                <a:spcPct val="20000"/>
              </a:spcBef>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Step 1.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Line the symbols in increasing probabilities.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从小到大排序</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spcBef>
                <a:spcPct val="20000"/>
              </a:spcBef>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Step 2.</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Merge two symbols with least probabilities into one new symbol with probability as the sum of the probabilities of the two symbols.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将最小的两个合并</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spcBef>
                <a:spcPct val="20000"/>
              </a:spcBef>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Step 3.</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Repeat above steps until only one symbol is left probability 1.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重复上述过程直至最后概率为</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p>
          <a:p>
            <a:pPr marL="540000" indent="-342900" algn="just">
              <a:spcBef>
                <a:spcPct val="20000"/>
              </a:spcBef>
              <a:buSzPct val="50000"/>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Step 4.</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Trace the tree from the root to the original symbols, and assign to left branch 1, and to right branch 0.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编码</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239853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00808"/>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Huffman coding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哈夫曼编码</a:t>
            </a:r>
          </a:p>
        </p:txBody>
      </p:sp>
      <p:sp>
        <p:nvSpPr>
          <p:cNvPr id="11" name="Text Box 7"/>
          <p:cNvSpPr txBox="1">
            <a:spLocks noChangeArrowheads="1"/>
          </p:cNvSpPr>
          <p:nvPr/>
        </p:nvSpPr>
        <p:spPr bwMode="auto">
          <a:xfrm>
            <a:off x="304800" y="2224028"/>
            <a:ext cx="8659688"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Example: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Huffman encoding for seven instructions model machine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9" name="Group 62"/>
          <p:cNvGraphicFramePr>
            <a:graphicFrameLocks noGrp="1"/>
          </p:cNvGraphicFramePr>
          <p:nvPr>
            <p:extLst>
              <p:ext uri="{D42A27DB-BD31-4B8C-83A1-F6EECF244321}">
                <p14:modId xmlns:p14="http://schemas.microsoft.com/office/powerpoint/2010/main" val="879752187"/>
              </p:ext>
            </p:extLst>
          </p:nvPr>
        </p:nvGraphicFramePr>
        <p:xfrm>
          <a:off x="2618744" y="3180316"/>
          <a:ext cx="3866824" cy="3253389"/>
        </p:xfrm>
        <a:graphic>
          <a:graphicData uri="http://schemas.openxmlformats.org/drawingml/2006/table">
            <a:tbl>
              <a:tblPr/>
              <a:tblGrid>
                <a:gridCol w="1933412">
                  <a:extLst>
                    <a:ext uri="{9D8B030D-6E8A-4147-A177-3AD203B41FA5}">
                      <a16:colId xmlns:a16="http://schemas.microsoft.com/office/drawing/2014/main" val="20000"/>
                    </a:ext>
                  </a:extLst>
                </a:gridCol>
                <a:gridCol w="1933412">
                  <a:extLst>
                    <a:ext uri="{9D8B030D-6E8A-4147-A177-3AD203B41FA5}">
                      <a16:colId xmlns:a16="http://schemas.microsoft.com/office/drawing/2014/main" val="20001"/>
                    </a:ext>
                  </a:extLst>
                </a:gridCol>
              </a:tblGrid>
              <a:tr h="56006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Instruction Sequence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Probability</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304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0.45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204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0.30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4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3</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204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4</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304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5</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204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6</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304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7</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5788286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00808"/>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Huffman coding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哈夫曼编码</a:t>
            </a:r>
          </a:p>
        </p:txBody>
      </p:sp>
      <p:sp>
        <p:nvSpPr>
          <p:cNvPr id="11" name="Text Box 7"/>
          <p:cNvSpPr txBox="1">
            <a:spLocks noChangeArrowheads="1"/>
          </p:cNvSpPr>
          <p:nvPr/>
        </p:nvSpPr>
        <p:spPr bwMode="auto">
          <a:xfrm>
            <a:off x="304800" y="2224028"/>
            <a:ext cx="865968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Example:</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pSp>
        <p:nvGrpSpPr>
          <p:cNvPr id="2" name="组合 1"/>
          <p:cNvGrpSpPr/>
          <p:nvPr/>
        </p:nvGrpSpPr>
        <p:grpSpPr>
          <a:xfrm>
            <a:off x="2540499" y="5617658"/>
            <a:ext cx="6403142" cy="386396"/>
            <a:chOff x="2540499" y="5617658"/>
            <a:chExt cx="6403142" cy="386396"/>
          </a:xfrm>
        </p:grpSpPr>
        <p:sp>
          <p:nvSpPr>
            <p:cNvPr id="12" name="Oval 53"/>
            <p:cNvSpPr>
              <a:spLocks noChangeArrowheads="1"/>
            </p:cNvSpPr>
            <p:nvPr/>
          </p:nvSpPr>
          <p:spPr bwMode="auto">
            <a:xfrm>
              <a:off x="2540499" y="5617658"/>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13" name="Text Box 54"/>
            <p:cNvSpPr txBox="1">
              <a:spLocks noChangeArrowheads="1"/>
            </p:cNvSpPr>
            <p:nvPr/>
          </p:nvSpPr>
          <p:spPr bwMode="auto">
            <a:xfrm>
              <a:off x="2706098" y="5672856"/>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0.01</a:t>
              </a:r>
            </a:p>
          </p:txBody>
        </p:sp>
        <p:sp>
          <p:nvSpPr>
            <p:cNvPr id="14" name="Oval 55"/>
            <p:cNvSpPr>
              <a:spLocks noChangeArrowheads="1"/>
            </p:cNvSpPr>
            <p:nvPr/>
          </p:nvSpPr>
          <p:spPr bwMode="auto">
            <a:xfrm>
              <a:off x="3478891" y="5617658"/>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15" name="Text Box 56"/>
            <p:cNvSpPr txBox="1">
              <a:spLocks noChangeArrowheads="1"/>
            </p:cNvSpPr>
            <p:nvPr/>
          </p:nvSpPr>
          <p:spPr bwMode="auto">
            <a:xfrm>
              <a:off x="3644489" y="5672856"/>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a:solidFill>
                    <a:schemeClr val="tx1"/>
                  </a:solidFill>
                  <a:ea typeface="宋体" panose="02010600030101010101" pitchFamily="2" charset="-122"/>
                </a:rPr>
                <a:t>0.01</a:t>
              </a:r>
            </a:p>
          </p:txBody>
        </p:sp>
        <p:sp>
          <p:nvSpPr>
            <p:cNvPr id="16" name="Oval 57"/>
            <p:cNvSpPr>
              <a:spLocks noChangeArrowheads="1"/>
            </p:cNvSpPr>
            <p:nvPr/>
          </p:nvSpPr>
          <p:spPr bwMode="auto">
            <a:xfrm>
              <a:off x="4417282" y="5617658"/>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19" name="Text Box 58"/>
            <p:cNvSpPr txBox="1">
              <a:spLocks noChangeArrowheads="1"/>
            </p:cNvSpPr>
            <p:nvPr/>
          </p:nvSpPr>
          <p:spPr bwMode="auto">
            <a:xfrm>
              <a:off x="4582880" y="5672856"/>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0.03</a:t>
              </a:r>
            </a:p>
          </p:txBody>
        </p:sp>
        <p:sp>
          <p:nvSpPr>
            <p:cNvPr id="20" name="Oval 59"/>
            <p:cNvSpPr>
              <a:spLocks noChangeArrowheads="1"/>
            </p:cNvSpPr>
            <p:nvPr/>
          </p:nvSpPr>
          <p:spPr bwMode="auto">
            <a:xfrm>
              <a:off x="5355674" y="5617658"/>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21" name="Text Box 60"/>
            <p:cNvSpPr txBox="1">
              <a:spLocks noChangeArrowheads="1"/>
            </p:cNvSpPr>
            <p:nvPr/>
          </p:nvSpPr>
          <p:spPr bwMode="auto">
            <a:xfrm>
              <a:off x="5521272" y="5672856"/>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0.05</a:t>
              </a:r>
            </a:p>
          </p:txBody>
        </p:sp>
        <p:sp>
          <p:nvSpPr>
            <p:cNvPr id="22" name="Oval 61"/>
            <p:cNvSpPr>
              <a:spLocks noChangeArrowheads="1"/>
            </p:cNvSpPr>
            <p:nvPr/>
          </p:nvSpPr>
          <p:spPr bwMode="auto">
            <a:xfrm>
              <a:off x="6294065" y="5617658"/>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23" name="Text Box 62"/>
            <p:cNvSpPr txBox="1">
              <a:spLocks noChangeArrowheads="1"/>
            </p:cNvSpPr>
            <p:nvPr/>
          </p:nvSpPr>
          <p:spPr bwMode="auto">
            <a:xfrm>
              <a:off x="6459663" y="5672856"/>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0.15</a:t>
              </a:r>
            </a:p>
          </p:txBody>
        </p:sp>
        <p:sp>
          <p:nvSpPr>
            <p:cNvPr id="24" name="Oval 63"/>
            <p:cNvSpPr>
              <a:spLocks noChangeArrowheads="1"/>
            </p:cNvSpPr>
            <p:nvPr/>
          </p:nvSpPr>
          <p:spPr bwMode="auto">
            <a:xfrm>
              <a:off x="7232456" y="5617658"/>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25" name="Text Box 64"/>
            <p:cNvSpPr txBox="1">
              <a:spLocks noChangeArrowheads="1"/>
            </p:cNvSpPr>
            <p:nvPr/>
          </p:nvSpPr>
          <p:spPr bwMode="auto">
            <a:xfrm>
              <a:off x="7398055" y="5672856"/>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0.30</a:t>
              </a:r>
            </a:p>
          </p:txBody>
        </p:sp>
        <p:sp>
          <p:nvSpPr>
            <p:cNvPr id="26" name="Oval 65"/>
            <p:cNvSpPr>
              <a:spLocks noChangeArrowheads="1"/>
            </p:cNvSpPr>
            <p:nvPr/>
          </p:nvSpPr>
          <p:spPr bwMode="auto">
            <a:xfrm>
              <a:off x="8170847" y="5617658"/>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27" name="Text Box 66"/>
            <p:cNvSpPr txBox="1">
              <a:spLocks noChangeArrowheads="1"/>
            </p:cNvSpPr>
            <p:nvPr/>
          </p:nvSpPr>
          <p:spPr bwMode="auto">
            <a:xfrm>
              <a:off x="8336445" y="5672856"/>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0.45</a:t>
              </a:r>
            </a:p>
          </p:txBody>
        </p:sp>
      </p:grpSp>
      <p:grpSp>
        <p:nvGrpSpPr>
          <p:cNvPr id="5" name="组合 4"/>
          <p:cNvGrpSpPr/>
          <p:nvPr/>
        </p:nvGrpSpPr>
        <p:grpSpPr>
          <a:xfrm>
            <a:off x="3037295" y="5120861"/>
            <a:ext cx="772794" cy="496795"/>
            <a:chOff x="3037295" y="5120861"/>
            <a:chExt cx="772794" cy="496795"/>
          </a:xfrm>
        </p:grpSpPr>
        <p:sp>
          <p:nvSpPr>
            <p:cNvPr id="29" name="Text Box 68"/>
            <p:cNvSpPr txBox="1">
              <a:spLocks noChangeArrowheads="1"/>
            </p:cNvSpPr>
            <p:nvPr/>
          </p:nvSpPr>
          <p:spPr bwMode="auto">
            <a:xfrm>
              <a:off x="3202893" y="5176060"/>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0.02</a:t>
              </a:r>
            </a:p>
          </p:txBody>
        </p:sp>
        <p:grpSp>
          <p:nvGrpSpPr>
            <p:cNvPr id="3" name="组合 2"/>
            <p:cNvGrpSpPr/>
            <p:nvPr/>
          </p:nvGrpSpPr>
          <p:grpSpPr>
            <a:xfrm>
              <a:off x="3037295" y="5120861"/>
              <a:ext cx="772794" cy="496795"/>
              <a:chOff x="3037295" y="5120861"/>
              <a:chExt cx="772794" cy="496795"/>
            </a:xfrm>
          </p:grpSpPr>
          <p:sp>
            <p:nvSpPr>
              <p:cNvPr id="28" name="Oval 67"/>
              <p:cNvSpPr>
                <a:spLocks noChangeArrowheads="1"/>
              </p:cNvSpPr>
              <p:nvPr/>
            </p:nvSpPr>
            <p:spPr bwMode="auto">
              <a:xfrm>
                <a:off x="3037295" y="5120861"/>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40" name="Line 79"/>
              <p:cNvSpPr>
                <a:spLocks noChangeShapeType="1"/>
              </p:cNvSpPr>
              <p:nvPr/>
            </p:nvSpPr>
            <p:spPr bwMode="auto">
              <a:xfrm flipV="1">
                <a:off x="3037295" y="5507257"/>
                <a:ext cx="165599" cy="11039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1" name="Line 80"/>
              <p:cNvSpPr>
                <a:spLocks noChangeShapeType="1"/>
              </p:cNvSpPr>
              <p:nvPr/>
            </p:nvSpPr>
            <p:spPr bwMode="auto">
              <a:xfrm flipH="1" flipV="1">
                <a:off x="3589290" y="5507257"/>
                <a:ext cx="165599" cy="11039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grpSp>
        <p:nvGrpSpPr>
          <p:cNvPr id="6" name="组合 5"/>
          <p:cNvGrpSpPr/>
          <p:nvPr/>
        </p:nvGrpSpPr>
        <p:grpSpPr>
          <a:xfrm>
            <a:off x="3644489" y="4679264"/>
            <a:ext cx="1103989" cy="938392"/>
            <a:chOff x="3644489" y="4679264"/>
            <a:chExt cx="1103989" cy="938392"/>
          </a:xfrm>
        </p:grpSpPr>
        <p:sp>
          <p:nvSpPr>
            <p:cNvPr id="30" name="Oval 69"/>
            <p:cNvSpPr>
              <a:spLocks noChangeArrowheads="1"/>
            </p:cNvSpPr>
            <p:nvPr/>
          </p:nvSpPr>
          <p:spPr bwMode="auto">
            <a:xfrm>
              <a:off x="3754889" y="4679264"/>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31" name="Text Box 70"/>
            <p:cNvSpPr txBox="1">
              <a:spLocks noChangeArrowheads="1"/>
            </p:cNvSpPr>
            <p:nvPr/>
          </p:nvSpPr>
          <p:spPr bwMode="auto">
            <a:xfrm>
              <a:off x="3920486" y="4734464"/>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0.05</a:t>
              </a:r>
            </a:p>
          </p:txBody>
        </p:sp>
        <p:sp>
          <p:nvSpPr>
            <p:cNvPr id="42" name="Line 81"/>
            <p:cNvSpPr>
              <a:spLocks noChangeShapeType="1"/>
            </p:cNvSpPr>
            <p:nvPr/>
          </p:nvSpPr>
          <p:spPr bwMode="auto">
            <a:xfrm flipV="1">
              <a:off x="3644489" y="5010462"/>
              <a:ext cx="220798" cy="11039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7" name="Line 86"/>
            <p:cNvSpPr>
              <a:spLocks noChangeShapeType="1"/>
            </p:cNvSpPr>
            <p:nvPr/>
          </p:nvSpPr>
          <p:spPr bwMode="auto">
            <a:xfrm flipH="1" flipV="1">
              <a:off x="4362082" y="5065661"/>
              <a:ext cx="386396" cy="55199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8" name="组合 7"/>
          <p:cNvGrpSpPr/>
          <p:nvPr/>
        </p:nvGrpSpPr>
        <p:grpSpPr>
          <a:xfrm>
            <a:off x="4472481" y="4292868"/>
            <a:ext cx="1269590" cy="1324788"/>
            <a:chOff x="4472481" y="4292868"/>
            <a:chExt cx="1269590" cy="1324788"/>
          </a:xfrm>
        </p:grpSpPr>
        <p:sp>
          <p:nvSpPr>
            <p:cNvPr id="32" name="Oval 71"/>
            <p:cNvSpPr>
              <a:spLocks noChangeArrowheads="1"/>
            </p:cNvSpPr>
            <p:nvPr/>
          </p:nvSpPr>
          <p:spPr bwMode="auto">
            <a:xfrm>
              <a:off x="4693280" y="4292868"/>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33" name="Text Box 72"/>
            <p:cNvSpPr txBox="1">
              <a:spLocks noChangeArrowheads="1"/>
            </p:cNvSpPr>
            <p:nvPr/>
          </p:nvSpPr>
          <p:spPr bwMode="auto">
            <a:xfrm>
              <a:off x="4858878" y="4348067"/>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0.10</a:t>
              </a:r>
            </a:p>
          </p:txBody>
        </p:sp>
        <p:sp>
          <p:nvSpPr>
            <p:cNvPr id="43" name="Line 82"/>
            <p:cNvSpPr>
              <a:spLocks noChangeShapeType="1"/>
            </p:cNvSpPr>
            <p:nvPr/>
          </p:nvSpPr>
          <p:spPr bwMode="auto">
            <a:xfrm flipV="1">
              <a:off x="4472481" y="4624065"/>
              <a:ext cx="275997" cy="11039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8" name="Line 87"/>
            <p:cNvSpPr>
              <a:spLocks noChangeShapeType="1"/>
            </p:cNvSpPr>
            <p:nvPr/>
          </p:nvSpPr>
          <p:spPr bwMode="auto">
            <a:xfrm flipH="1" flipV="1">
              <a:off x="5245275" y="4679264"/>
              <a:ext cx="496796" cy="93839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9" name="组合 8"/>
          <p:cNvGrpSpPr/>
          <p:nvPr/>
        </p:nvGrpSpPr>
        <p:grpSpPr>
          <a:xfrm>
            <a:off x="5410873" y="3851272"/>
            <a:ext cx="1324788" cy="1766383"/>
            <a:chOff x="5410873" y="3851272"/>
            <a:chExt cx="1324788" cy="1766383"/>
          </a:xfrm>
        </p:grpSpPr>
        <p:sp>
          <p:nvSpPr>
            <p:cNvPr id="34" name="Oval 73"/>
            <p:cNvSpPr>
              <a:spLocks noChangeArrowheads="1"/>
            </p:cNvSpPr>
            <p:nvPr/>
          </p:nvSpPr>
          <p:spPr bwMode="auto">
            <a:xfrm>
              <a:off x="5686871" y="3851272"/>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35" name="Text Box 74"/>
            <p:cNvSpPr txBox="1">
              <a:spLocks noChangeArrowheads="1"/>
            </p:cNvSpPr>
            <p:nvPr/>
          </p:nvSpPr>
          <p:spPr bwMode="auto">
            <a:xfrm>
              <a:off x="5852468" y="3906472"/>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0.25</a:t>
              </a:r>
            </a:p>
          </p:txBody>
        </p:sp>
        <p:sp>
          <p:nvSpPr>
            <p:cNvPr id="44" name="Line 83"/>
            <p:cNvSpPr>
              <a:spLocks noChangeShapeType="1"/>
            </p:cNvSpPr>
            <p:nvPr/>
          </p:nvSpPr>
          <p:spPr bwMode="auto">
            <a:xfrm flipV="1">
              <a:off x="5410873" y="4182468"/>
              <a:ext cx="331197" cy="16559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 name="Line 88"/>
            <p:cNvSpPr>
              <a:spLocks noChangeShapeType="1"/>
            </p:cNvSpPr>
            <p:nvPr/>
          </p:nvSpPr>
          <p:spPr bwMode="auto">
            <a:xfrm flipH="1" flipV="1">
              <a:off x="6238865" y="4237668"/>
              <a:ext cx="496796" cy="137998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65" name="组合 64"/>
          <p:cNvGrpSpPr/>
          <p:nvPr/>
        </p:nvGrpSpPr>
        <p:grpSpPr>
          <a:xfrm>
            <a:off x="6404463" y="3464875"/>
            <a:ext cx="1269589" cy="2152781"/>
            <a:chOff x="6404463" y="3464875"/>
            <a:chExt cx="1269589" cy="2152781"/>
          </a:xfrm>
        </p:grpSpPr>
        <p:sp>
          <p:nvSpPr>
            <p:cNvPr id="36" name="Oval 75"/>
            <p:cNvSpPr>
              <a:spLocks noChangeArrowheads="1"/>
            </p:cNvSpPr>
            <p:nvPr/>
          </p:nvSpPr>
          <p:spPr bwMode="auto">
            <a:xfrm>
              <a:off x="6735661" y="3464875"/>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37" name="Text Box 76"/>
            <p:cNvSpPr txBox="1">
              <a:spLocks noChangeArrowheads="1"/>
            </p:cNvSpPr>
            <p:nvPr/>
          </p:nvSpPr>
          <p:spPr bwMode="auto">
            <a:xfrm>
              <a:off x="6901259" y="3520075"/>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0.55</a:t>
              </a:r>
            </a:p>
          </p:txBody>
        </p:sp>
        <p:sp>
          <p:nvSpPr>
            <p:cNvPr id="45" name="Line 84"/>
            <p:cNvSpPr>
              <a:spLocks noChangeShapeType="1"/>
            </p:cNvSpPr>
            <p:nvPr/>
          </p:nvSpPr>
          <p:spPr bwMode="auto">
            <a:xfrm flipV="1">
              <a:off x="6404463" y="3796072"/>
              <a:ext cx="331197" cy="11039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0" name="Line 89"/>
            <p:cNvSpPr>
              <a:spLocks noChangeShapeType="1"/>
            </p:cNvSpPr>
            <p:nvPr/>
          </p:nvSpPr>
          <p:spPr bwMode="auto">
            <a:xfrm flipH="1" flipV="1">
              <a:off x="7232456" y="3851272"/>
              <a:ext cx="441596" cy="17663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66" name="组合 65"/>
          <p:cNvGrpSpPr/>
          <p:nvPr/>
        </p:nvGrpSpPr>
        <p:grpSpPr>
          <a:xfrm>
            <a:off x="7453254" y="3078479"/>
            <a:ext cx="1159189" cy="2539177"/>
            <a:chOff x="7453254" y="3078479"/>
            <a:chExt cx="1159189" cy="2539177"/>
          </a:xfrm>
        </p:grpSpPr>
        <p:sp>
          <p:nvSpPr>
            <p:cNvPr id="38" name="Oval 77"/>
            <p:cNvSpPr>
              <a:spLocks noChangeArrowheads="1"/>
            </p:cNvSpPr>
            <p:nvPr/>
          </p:nvSpPr>
          <p:spPr bwMode="auto">
            <a:xfrm>
              <a:off x="7729252" y="3078479"/>
              <a:ext cx="772794" cy="3863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39" name="Text Box 78"/>
            <p:cNvSpPr txBox="1">
              <a:spLocks noChangeArrowheads="1"/>
            </p:cNvSpPr>
            <p:nvPr/>
          </p:nvSpPr>
          <p:spPr bwMode="auto">
            <a:xfrm>
              <a:off x="7894849" y="3133679"/>
              <a:ext cx="386396"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1.00</a:t>
              </a:r>
            </a:p>
          </p:txBody>
        </p:sp>
        <p:sp>
          <p:nvSpPr>
            <p:cNvPr id="46" name="Line 85"/>
            <p:cNvSpPr>
              <a:spLocks noChangeShapeType="1"/>
            </p:cNvSpPr>
            <p:nvPr/>
          </p:nvSpPr>
          <p:spPr bwMode="auto">
            <a:xfrm flipV="1">
              <a:off x="7453254" y="3409675"/>
              <a:ext cx="331197" cy="11039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1" name="Line 90"/>
            <p:cNvSpPr>
              <a:spLocks noChangeShapeType="1"/>
            </p:cNvSpPr>
            <p:nvPr/>
          </p:nvSpPr>
          <p:spPr bwMode="auto">
            <a:xfrm flipH="1" flipV="1">
              <a:off x="8170847" y="3464875"/>
              <a:ext cx="441596" cy="215278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52" name="Text Box 91"/>
          <p:cNvSpPr txBox="1">
            <a:spLocks noChangeArrowheads="1"/>
          </p:cNvSpPr>
          <p:nvPr/>
        </p:nvSpPr>
        <p:spPr bwMode="auto">
          <a:xfrm>
            <a:off x="2926895" y="5396858"/>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1</a:t>
            </a:r>
          </a:p>
        </p:txBody>
      </p:sp>
      <p:sp>
        <p:nvSpPr>
          <p:cNvPr id="53" name="Text Box 92"/>
          <p:cNvSpPr txBox="1">
            <a:spLocks noChangeArrowheads="1"/>
          </p:cNvSpPr>
          <p:nvPr/>
        </p:nvSpPr>
        <p:spPr bwMode="auto">
          <a:xfrm>
            <a:off x="3589290" y="4900062"/>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1</a:t>
            </a:r>
          </a:p>
        </p:txBody>
      </p:sp>
      <p:sp>
        <p:nvSpPr>
          <p:cNvPr id="54" name="Text Box 93"/>
          <p:cNvSpPr txBox="1">
            <a:spLocks noChangeArrowheads="1"/>
          </p:cNvSpPr>
          <p:nvPr/>
        </p:nvSpPr>
        <p:spPr bwMode="auto">
          <a:xfrm>
            <a:off x="4472481" y="4458466"/>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1</a:t>
            </a:r>
          </a:p>
        </p:txBody>
      </p:sp>
      <p:sp>
        <p:nvSpPr>
          <p:cNvPr id="55" name="Text Box 94"/>
          <p:cNvSpPr txBox="1">
            <a:spLocks noChangeArrowheads="1"/>
          </p:cNvSpPr>
          <p:nvPr/>
        </p:nvSpPr>
        <p:spPr bwMode="auto">
          <a:xfrm>
            <a:off x="5466072" y="4072069"/>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1</a:t>
            </a:r>
          </a:p>
        </p:txBody>
      </p:sp>
      <p:sp>
        <p:nvSpPr>
          <p:cNvPr id="56" name="Text Box 95"/>
          <p:cNvSpPr txBox="1">
            <a:spLocks noChangeArrowheads="1"/>
          </p:cNvSpPr>
          <p:nvPr/>
        </p:nvSpPr>
        <p:spPr bwMode="auto">
          <a:xfrm>
            <a:off x="6459663" y="3630473"/>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1</a:t>
            </a:r>
          </a:p>
        </p:txBody>
      </p:sp>
      <p:sp>
        <p:nvSpPr>
          <p:cNvPr id="57" name="Text Box 96"/>
          <p:cNvSpPr txBox="1">
            <a:spLocks noChangeArrowheads="1"/>
          </p:cNvSpPr>
          <p:nvPr/>
        </p:nvSpPr>
        <p:spPr bwMode="auto">
          <a:xfrm>
            <a:off x="7508453" y="3244079"/>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1</a:t>
            </a:r>
          </a:p>
        </p:txBody>
      </p:sp>
      <p:sp>
        <p:nvSpPr>
          <p:cNvPr id="58" name="Text Box 97"/>
          <p:cNvSpPr txBox="1">
            <a:spLocks noChangeArrowheads="1"/>
          </p:cNvSpPr>
          <p:nvPr/>
        </p:nvSpPr>
        <p:spPr bwMode="auto">
          <a:xfrm>
            <a:off x="3754889" y="5396859"/>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a:t>
            </a:r>
          </a:p>
        </p:txBody>
      </p:sp>
      <p:sp>
        <p:nvSpPr>
          <p:cNvPr id="59" name="Text Box 98"/>
          <p:cNvSpPr txBox="1">
            <a:spLocks noChangeArrowheads="1"/>
          </p:cNvSpPr>
          <p:nvPr/>
        </p:nvSpPr>
        <p:spPr bwMode="auto">
          <a:xfrm>
            <a:off x="4638080" y="5231261"/>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a:t>
            </a:r>
          </a:p>
        </p:txBody>
      </p:sp>
      <p:sp>
        <p:nvSpPr>
          <p:cNvPr id="60" name="Text Box 99"/>
          <p:cNvSpPr txBox="1">
            <a:spLocks noChangeArrowheads="1"/>
          </p:cNvSpPr>
          <p:nvPr/>
        </p:nvSpPr>
        <p:spPr bwMode="auto">
          <a:xfrm>
            <a:off x="5521271" y="4955263"/>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a:solidFill>
                  <a:schemeClr val="tx1"/>
                </a:solidFill>
                <a:ea typeface="宋体" panose="02010600030101010101" pitchFamily="2" charset="-122"/>
              </a:rPr>
              <a:t>0</a:t>
            </a:r>
          </a:p>
        </p:txBody>
      </p:sp>
      <p:sp>
        <p:nvSpPr>
          <p:cNvPr id="61" name="Text Box 100"/>
          <p:cNvSpPr txBox="1">
            <a:spLocks noChangeArrowheads="1"/>
          </p:cNvSpPr>
          <p:nvPr/>
        </p:nvSpPr>
        <p:spPr bwMode="auto">
          <a:xfrm>
            <a:off x="6459660" y="4568867"/>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a:t>
            </a:r>
          </a:p>
        </p:txBody>
      </p:sp>
      <p:sp>
        <p:nvSpPr>
          <p:cNvPr id="62" name="Text Box 101"/>
          <p:cNvSpPr txBox="1">
            <a:spLocks noChangeArrowheads="1"/>
          </p:cNvSpPr>
          <p:nvPr/>
        </p:nvSpPr>
        <p:spPr bwMode="auto">
          <a:xfrm>
            <a:off x="7398053" y="4237670"/>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a:t>
            </a:r>
          </a:p>
        </p:txBody>
      </p:sp>
      <p:sp>
        <p:nvSpPr>
          <p:cNvPr id="63" name="Text Box 102"/>
          <p:cNvSpPr txBox="1">
            <a:spLocks noChangeArrowheads="1"/>
          </p:cNvSpPr>
          <p:nvPr/>
        </p:nvSpPr>
        <p:spPr bwMode="auto">
          <a:xfrm>
            <a:off x="8336456" y="3796076"/>
            <a:ext cx="165599" cy="220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spcBef>
                <a:spcPct val="50000"/>
              </a:spcBef>
            </a:pPr>
            <a:r>
              <a:rPr lang="zh-CN" altLang="en-US" sz="2000" b="1" dirty="0">
                <a:solidFill>
                  <a:schemeClr val="tx1"/>
                </a:solidFill>
                <a:ea typeface="宋体" panose="02010600030101010101" pitchFamily="2" charset="-122"/>
              </a:rPr>
              <a:t>0</a:t>
            </a:r>
          </a:p>
        </p:txBody>
      </p:sp>
      <p:graphicFrame>
        <p:nvGraphicFramePr>
          <p:cNvPr id="64" name="Group 62"/>
          <p:cNvGraphicFramePr>
            <a:graphicFrameLocks noGrp="1"/>
          </p:cNvGraphicFramePr>
          <p:nvPr>
            <p:extLst>
              <p:ext uri="{D42A27DB-BD31-4B8C-83A1-F6EECF244321}">
                <p14:modId xmlns:p14="http://schemas.microsoft.com/office/powerpoint/2010/main" val="3287663256"/>
              </p:ext>
            </p:extLst>
          </p:nvPr>
        </p:nvGraphicFramePr>
        <p:xfrm>
          <a:off x="392704" y="3039888"/>
          <a:ext cx="2103752" cy="3168353"/>
        </p:xfrm>
        <a:graphic>
          <a:graphicData uri="http://schemas.openxmlformats.org/drawingml/2006/table">
            <a:tbl>
              <a:tblPr/>
              <a:tblGrid>
                <a:gridCol w="1051876">
                  <a:extLst>
                    <a:ext uri="{9D8B030D-6E8A-4147-A177-3AD203B41FA5}">
                      <a16:colId xmlns:a16="http://schemas.microsoft.com/office/drawing/2014/main" val="20000"/>
                    </a:ext>
                  </a:extLst>
                </a:gridCol>
                <a:gridCol w="1051876">
                  <a:extLst>
                    <a:ext uri="{9D8B030D-6E8A-4147-A177-3AD203B41FA5}">
                      <a16:colId xmlns:a16="http://schemas.microsoft.com/office/drawing/2014/main" val="20001"/>
                    </a:ext>
                  </a:extLst>
                </a:gridCol>
              </a:tblGrid>
              <a:tr h="56006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Instruction Sequence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Probability</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304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0.45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204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0.30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4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3</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204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4</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304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5</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204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6</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304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7</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33213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P spid="61" grpId="0"/>
      <p:bldP spid="62" grpId="0"/>
      <p:bldP spid="6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00808"/>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Huffman coding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哈夫曼编码</a:t>
            </a:r>
          </a:p>
        </p:txBody>
      </p:sp>
      <p:sp>
        <p:nvSpPr>
          <p:cNvPr id="11" name="Text Box 7"/>
          <p:cNvSpPr txBox="1">
            <a:spLocks noChangeArrowheads="1"/>
          </p:cNvSpPr>
          <p:nvPr/>
        </p:nvSpPr>
        <p:spPr bwMode="auto">
          <a:xfrm>
            <a:off x="304800" y="2132856"/>
            <a:ext cx="8659688"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Example:</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9" name="Group 62"/>
          <p:cNvGraphicFramePr>
            <a:graphicFrameLocks noGrp="1"/>
          </p:cNvGraphicFramePr>
          <p:nvPr>
            <p:extLst>
              <p:ext uri="{D42A27DB-BD31-4B8C-83A1-F6EECF244321}">
                <p14:modId xmlns:p14="http://schemas.microsoft.com/office/powerpoint/2010/main" val="1701726272"/>
              </p:ext>
            </p:extLst>
          </p:nvPr>
        </p:nvGraphicFramePr>
        <p:xfrm>
          <a:off x="1187810" y="2700563"/>
          <a:ext cx="6984776" cy="2929419"/>
        </p:xfrm>
        <a:graphic>
          <a:graphicData uri="http://schemas.openxmlformats.org/drawingml/2006/table">
            <a:tbl>
              <a:tblPr/>
              <a:tblGrid>
                <a:gridCol w="1746194">
                  <a:extLst>
                    <a:ext uri="{9D8B030D-6E8A-4147-A177-3AD203B41FA5}">
                      <a16:colId xmlns:a16="http://schemas.microsoft.com/office/drawing/2014/main" val="20000"/>
                    </a:ext>
                  </a:extLst>
                </a:gridCol>
                <a:gridCol w="1746194">
                  <a:extLst>
                    <a:ext uri="{9D8B030D-6E8A-4147-A177-3AD203B41FA5}">
                      <a16:colId xmlns:a16="http://schemas.microsoft.com/office/drawing/2014/main" val="20001"/>
                    </a:ext>
                  </a:extLst>
                </a:gridCol>
                <a:gridCol w="1746194">
                  <a:extLst>
                    <a:ext uri="{9D8B030D-6E8A-4147-A177-3AD203B41FA5}">
                      <a16:colId xmlns:a16="http://schemas.microsoft.com/office/drawing/2014/main" val="20002"/>
                    </a:ext>
                  </a:extLst>
                </a:gridCol>
                <a:gridCol w="1746194">
                  <a:extLst>
                    <a:ext uri="{9D8B030D-6E8A-4147-A177-3AD203B41FA5}">
                      <a16:colId xmlns:a16="http://schemas.microsoft.com/office/drawing/2014/main" val="20003"/>
                    </a:ext>
                  </a:extLst>
                </a:gridCol>
              </a:tblGrid>
              <a:tr h="578672">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Instruction Sequence</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Probability</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Huffman Coding</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000" b="1" i="0" u="none" strike="noStrike" cap="none" normalizeH="0" baseline="0">
                          <a:ln>
                            <a:noFill/>
                          </a:ln>
                          <a:solidFill>
                            <a:srgbClr val="800000"/>
                          </a:solidFill>
                          <a:effectLst/>
                          <a:latin typeface="Times New Roman" panose="02020603050405020304" pitchFamily="18" charset="0"/>
                          <a:ea typeface="宋体" pitchFamily="2" charset="-122"/>
                          <a:cs typeface="Times New Roman" panose="02020603050405020304" pitchFamily="18" charset="0"/>
                        </a:rPr>
                        <a:t>Opcode Length</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82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11</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0.45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 </a:t>
                      </a:r>
                      <a:r>
                        <a:rPr kumimoji="0" lang="en-US" altLang="zh-CN" sz="2000" b="1" i="0" u="none" strike="noStrike" cap="none" normalizeH="0" baseline="0">
                          <a:ln>
                            <a:noFill/>
                          </a:ln>
                          <a:solidFill>
                            <a:srgbClr val="800000"/>
                          </a:solidFill>
                          <a:effectLst/>
                          <a:latin typeface="Times New Roman" panose="02020603050405020304" pitchFamily="18" charset="0"/>
                          <a:ea typeface="宋体" pitchFamily="2" charset="-122"/>
                          <a:cs typeface="Times New Roman" panose="02020603050405020304" pitchFamily="18" charset="0"/>
                        </a:rPr>
                        <a:t>bit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82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12</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0.30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2 </a:t>
                      </a:r>
                      <a:r>
                        <a:rPr kumimoji="0" lang="en-US" altLang="zh-CN"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bits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82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13</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0.15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3 </a:t>
                      </a:r>
                      <a:r>
                        <a:rPr kumimoji="0" lang="en-US" altLang="zh-CN"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bits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82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14</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1110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4 </a:t>
                      </a:r>
                      <a:r>
                        <a:rPr kumimoji="0" lang="en-US" altLang="zh-CN"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bits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82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15</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11110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5 </a:t>
                      </a:r>
                      <a:r>
                        <a:rPr kumimoji="0" lang="en-US" altLang="zh-CN"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bits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82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16</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111110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6 </a:t>
                      </a:r>
                      <a:r>
                        <a:rPr kumimoji="0" lang="en-US" altLang="zh-CN"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bits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82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17</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111111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6 </a:t>
                      </a:r>
                      <a:r>
                        <a:rPr kumimoji="0" lang="en-US" altLang="zh-CN" sz="20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bits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0" name="Text Box 103"/>
          <p:cNvSpPr txBox="1">
            <a:spLocks noChangeArrowheads="1"/>
          </p:cNvSpPr>
          <p:nvPr/>
        </p:nvSpPr>
        <p:spPr bwMode="auto">
          <a:xfrm>
            <a:off x="304800" y="5672289"/>
            <a:ext cx="7786184" cy="113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nSpc>
                <a:spcPct val="80000"/>
              </a:lnSpc>
              <a:spcBef>
                <a:spcPct val="1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average minimize bits pattern:</a:t>
            </a:r>
          </a:p>
          <a:p>
            <a:pPr>
              <a:lnSpc>
                <a:spcPct val="80000"/>
              </a:lnSpc>
              <a:spcBef>
                <a:spcPct val="1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H = 0.451 + 0.302 + 0.153 + 0.054 </a:t>
            </a:r>
          </a:p>
          <a:p>
            <a:pPr>
              <a:lnSpc>
                <a:spcPct val="80000"/>
              </a:lnSpc>
              <a:spcBef>
                <a:spcPct val="1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+ 0.035 + 0.016 + 0.016 = 1.97 (bits)</a:t>
            </a:r>
          </a:p>
        </p:txBody>
      </p:sp>
    </p:spTree>
    <p:extLst>
      <p:ext uri="{BB962C8B-B14F-4D97-AF65-F5344CB8AC3E}">
        <p14:creationId xmlns:p14="http://schemas.microsoft.com/office/powerpoint/2010/main" val="2468812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00808"/>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Huffman coding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哈夫曼编码</a:t>
            </a:r>
          </a:p>
        </p:txBody>
      </p:sp>
      <p:sp>
        <p:nvSpPr>
          <p:cNvPr id="12" name="Text Box 5"/>
          <p:cNvSpPr txBox="1">
            <a:spLocks noChangeArrowheads="1"/>
          </p:cNvSpPr>
          <p:nvPr/>
        </p:nvSpPr>
        <p:spPr bwMode="auto">
          <a:xfrm>
            <a:off x="314208" y="2196082"/>
            <a:ext cx="8578272" cy="4661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Notice:</a:t>
            </a:r>
          </a:p>
          <a:p>
            <a:pPr marL="457200" indent="-457200" algn="just">
              <a:spcBef>
                <a:spcPct val="20000"/>
              </a:spcBef>
              <a:buSzPct val="50000"/>
              <a:buFont typeface="Wingdings" panose="05000000000000000000" pitchFamily="2" charset="2"/>
              <a:buChar char="l"/>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No </a:t>
            </a:r>
            <a:r>
              <a:rPr lang="en-US" altLang="zh-CN" sz="2800"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codeword</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a prefix of any other </a:t>
            </a:r>
            <a:r>
              <a:rPr lang="en-US" altLang="zh-CN" sz="2800"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codeword</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For example, we have a </a:t>
            </a:r>
            <a:r>
              <a:rPr lang="en-US" altLang="zh-CN" sz="2800"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codeword</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0, so no other </a:t>
            </a:r>
            <a:r>
              <a:rPr lang="en-US" altLang="zh-CN" sz="2800"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codeword</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starts with 0. Such code are called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prefix codes</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前缀码</a:t>
            </a: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任何码字都不是其他码字的前缀</a:t>
            </a:r>
          </a:p>
          <a:p>
            <a:pPr marL="457200" indent="-457200" algn="just">
              <a:spcBef>
                <a:spcPct val="20000"/>
              </a:spcBef>
              <a:buSzPct val="50000"/>
              <a:buFont typeface="Wingdings" panose="05000000000000000000" pitchFamily="2" charset="2"/>
              <a:buChar char="l"/>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Prefix codes are useful because they make a stream of bits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unambiguous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无二义性</a:t>
            </a:r>
            <a:endPar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spcBef>
                <a:spcPct val="20000"/>
              </a:spcBef>
              <a:buSzPct val="50000"/>
              <a:buFont typeface="Wingdings" panose="05000000000000000000" pitchFamily="2" charset="2"/>
              <a:buChar char="l"/>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Prefix codes always can be used to achieve the optimal compression for a character code.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用来达到最佳压缩</a:t>
            </a:r>
          </a:p>
        </p:txBody>
      </p:sp>
    </p:spTree>
    <p:extLst>
      <p:ext uri="{BB962C8B-B14F-4D97-AF65-F5344CB8AC3E}">
        <p14:creationId xmlns:p14="http://schemas.microsoft.com/office/powerpoint/2010/main" val="101245662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00808"/>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Extended Opcodes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扩展码</a:t>
            </a:r>
          </a:p>
        </p:txBody>
      </p:sp>
      <p:sp>
        <p:nvSpPr>
          <p:cNvPr id="12" name="Text Box 5"/>
          <p:cNvSpPr txBox="1">
            <a:spLocks noChangeArrowheads="1"/>
          </p:cNvSpPr>
          <p:nvPr/>
        </p:nvSpPr>
        <p:spPr bwMode="auto">
          <a:xfrm>
            <a:off x="314208" y="2196082"/>
            <a:ext cx="8578272" cy="276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Huffman coding has the least average bits pattern and redundancy, but with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irregular</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coding structure.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哈夫曼码的位数最少</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冗余最小</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但结构不整齐</a:t>
            </a:r>
          </a:p>
          <a:p>
            <a:pPr marL="457200" indent="-457200" algn="just">
              <a:spcBef>
                <a:spcPct val="20000"/>
              </a:spcBef>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Extended opcodes </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are supposed as the trade-off.</a:t>
            </a: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扩展码是一个折中</a:t>
            </a:r>
          </a:p>
        </p:txBody>
      </p:sp>
    </p:spTree>
    <p:extLst>
      <p:ext uri="{BB962C8B-B14F-4D97-AF65-F5344CB8AC3E}">
        <p14:creationId xmlns:p14="http://schemas.microsoft.com/office/powerpoint/2010/main" val="16064559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00808"/>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Extended Opcodes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扩展码</a:t>
            </a:r>
          </a:p>
        </p:txBody>
      </p:sp>
      <p:graphicFrame>
        <p:nvGraphicFramePr>
          <p:cNvPr id="9" name="Group 60"/>
          <p:cNvGraphicFramePr>
            <a:graphicFrameLocks noGrp="1"/>
          </p:cNvGraphicFramePr>
          <p:nvPr>
            <p:extLst>
              <p:ext uri="{D42A27DB-BD31-4B8C-83A1-F6EECF244321}">
                <p14:modId xmlns:p14="http://schemas.microsoft.com/office/powerpoint/2010/main" val="2199798891"/>
              </p:ext>
            </p:extLst>
          </p:nvPr>
        </p:nvGraphicFramePr>
        <p:xfrm>
          <a:off x="273621" y="2356469"/>
          <a:ext cx="8618859" cy="4120503"/>
        </p:xfrm>
        <a:graphic>
          <a:graphicData uri="http://schemas.openxmlformats.org/drawingml/2006/table">
            <a:tbl>
              <a:tblPr/>
              <a:tblGrid>
                <a:gridCol w="1760190">
                  <a:extLst>
                    <a:ext uri="{9D8B030D-6E8A-4147-A177-3AD203B41FA5}">
                      <a16:colId xmlns:a16="http://schemas.microsoft.com/office/drawing/2014/main" val="20000"/>
                    </a:ext>
                  </a:extLst>
                </a:gridCol>
                <a:gridCol w="1818108">
                  <a:extLst>
                    <a:ext uri="{9D8B030D-6E8A-4147-A177-3AD203B41FA5}">
                      <a16:colId xmlns:a16="http://schemas.microsoft.com/office/drawing/2014/main" val="20001"/>
                    </a:ext>
                  </a:extLst>
                </a:gridCol>
                <a:gridCol w="1459486">
                  <a:extLst>
                    <a:ext uri="{9D8B030D-6E8A-4147-A177-3AD203B41FA5}">
                      <a16:colId xmlns:a16="http://schemas.microsoft.com/office/drawing/2014/main" val="917083738"/>
                    </a:ext>
                  </a:extLst>
                </a:gridCol>
                <a:gridCol w="1836060">
                  <a:extLst>
                    <a:ext uri="{9D8B030D-6E8A-4147-A177-3AD203B41FA5}">
                      <a16:colId xmlns:a16="http://schemas.microsoft.com/office/drawing/2014/main" val="20002"/>
                    </a:ext>
                  </a:extLst>
                </a:gridCol>
                <a:gridCol w="1745015">
                  <a:extLst>
                    <a:ext uri="{9D8B030D-6E8A-4147-A177-3AD203B41FA5}">
                      <a16:colId xmlns:a16="http://schemas.microsoft.com/office/drawing/2014/main" val="20003"/>
                    </a:ext>
                  </a:extLst>
                </a:gridCol>
              </a:tblGrid>
              <a:tr h="786447">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Instruction Sequence</a:t>
                      </a:r>
                    </a:p>
                  </a:txBody>
                  <a:tcPr marL="90000" marR="90000" marT="46803" marB="468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Probability</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accent6"/>
                          </a:solidFill>
                          <a:effectLst/>
                          <a:latin typeface="Times New Roman" panose="02020603050405020304" pitchFamily="18" charset="0"/>
                          <a:ea typeface="宋体" pitchFamily="2" charset="-122"/>
                          <a:cs typeface="Times New Roman" panose="02020603050405020304" pitchFamily="18" charset="0"/>
                        </a:rPr>
                        <a:t>Huffman Coding</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1-2-3-5 extended coding</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2-4 extended coding</a:t>
                      </a:r>
                    </a:p>
                  </a:txBody>
                  <a:tcPr marL="90000" marR="90000" marT="46803" marB="468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5476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11</a:t>
                      </a:r>
                    </a:p>
                  </a:txBody>
                  <a:tcPr marL="90000" marR="90000" marT="46803" marB="468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0.45</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accent6"/>
                          </a:solidFill>
                          <a:effectLst/>
                          <a:latin typeface="Times New Roman" panose="02020603050405020304" pitchFamily="18" charset="0"/>
                          <a:ea typeface="宋体" pitchFamily="2" charset="-122"/>
                          <a:cs typeface="Times New Roman" panose="02020603050405020304" pitchFamily="18" charset="0"/>
                        </a:rPr>
                        <a:t>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00</a:t>
                      </a:r>
                    </a:p>
                  </a:txBody>
                  <a:tcPr marL="90000" marR="90000" marT="46803" marB="468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5949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12</a:t>
                      </a:r>
                    </a:p>
                  </a:txBody>
                  <a:tcPr marL="90000" marR="90000" marT="46803" marB="468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0.30</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accent6"/>
                          </a:solidFill>
                          <a:effectLst/>
                          <a:latin typeface="Times New Roman" panose="02020603050405020304" pitchFamily="18" charset="0"/>
                          <a:ea typeface="宋体" pitchFamily="2" charset="-122"/>
                          <a:cs typeface="Times New Roman" panose="02020603050405020304" pitchFamily="18" charset="0"/>
                        </a:rPr>
                        <a:t>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10</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01</a:t>
                      </a:r>
                    </a:p>
                  </a:txBody>
                  <a:tcPr marL="90000" marR="90000" marT="46803" marB="468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57128">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13</a:t>
                      </a:r>
                    </a:p>
                  </a:txBody>
                  <a:tcPr marL="90000" marR="90000" marT="46803" marB="468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0.15</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accent6"/>
                          </a:solidFill>
                          <a:effectLst/>
                          <a:latin typeface="Times New Roman" panose="02020603050405020304" pitchFamily="18" charset="0"/>
                          <a:ea typeface="宋体" pitchFamily="2" charset="-122"/>
                          <a:cs typeface="Times New Roman" panose="02020603050405020304" pitchFamily="18" charset="0"/>
                        </a:rPr>
                        <a:t>110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110</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10</a:t>
                      </a:r>
                    </a:p>
                  </a:txBody>
                  <a:tcPr marL="90000" marR="90000" marT="46803" marB="468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58309">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14</a:t>
                      </a:r>
                    </a:p>
                  </a:txBody>
                  <a:tcPr marL="90000" marR="90000" marT="46803" marB="468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0.05</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accent6"/>
                          </a:solidFill>
                          <a:effectLst/>
                          <a:latin typeface="Times New Roman" panose="02020603050405020304" pitchFamily="18" charset="0"/>
                          <a:ea typeface="宋体" pitchFamily="2" charset="-122"/>
                          <a:cs typeface="Times New Roman" panose="02020603050405020304" pitchFamily="18" charset="0"/>
                        </a:rPr>
                        <a:t>1110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11100</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1100</a:t>
                      </a:r>
                    </a:p>
                  </a:txBody>
                  <a:tcPr marL="90000" marR="90000" marT="46803" marB="468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54766">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15</a:t>
                      </a:r>
                    </a:p>
                  </a:txBody>
                  <a:tcPr marL="90000" marR="90000" marT="46803" marB="468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0.03</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accent6"/>
                          </a:solidFill>
                          <a:effectLst/>
                          <a:latin typeface="Times New Roman" panose="02020603050405020304" pitchFamily="18" charset="0"/>
                          <a:ea typeface="宋体" pitchFamily="2" charset="-122"/>
                          <a:cs typeface="Times New Roman" panose="02020603050405020304" pitchFamily="18" charset="0"/>
                        </a:rPr>
                        <a:t>11110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11101</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1101</a:t>
                      </a:r>
                    </a:p>
                  </a:txBody>
                  <a:tcPr marL="90000" marR="90000" marT="46803" marB="468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59491">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16</a:t>
                      </a:r>
                    </a:p>
                  </a:txBody>
                  <a:tcPr marL="90000" marR="90000" marT="46803" marB="468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0.01</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accent6"/>
                          </a:solidFill>
                          <a:effectLst/>
                          <a:latin typeface="Times New Roman" panose="02020603050405020304" pitchFamily="18" charset="0"/>
                          <a:ea typeface="宋体" pitchFamily="2" charset="-122"/>
                          <a:cs typeface="Times New Roman" panose="02020603050405020304" pitchFamily="18" charset="0"/>
                        </a:rPr>
                        <a:t>111110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11110</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1110</a:t>
                      </a:r>
                    </a:p>
                  </a:txBody>
                  <a:tcPr marL="90000" marR="90000" marT="46803" marB="468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57128">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宋体" pitchFamily="2" charset="-122"/>
                          <a:cs typeface="Times New Roman" panose="02020603050405020304" pitchFamily="18" charset="0"/>
                        </a:rPr>
                        <a:t>17</a:t>
                      </a:r>
                    </a:p>
                  </a:txBody>
                  <a:tcPr marL="90000" marR="90000" marT="46803" marB="468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0.01</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dirty="0">
                          <a:ln>
                            <a:noFill/>
                          </a:ln>
                          <a:solidFill>
                            <a:schemeClr val="accent6"/>
                          </a:solidFill>
                          <a:effectLst/>
                          <a:latin typeface="Times New Roman" panose="02020603050405020304" pitchFamily="18" charset="0"/>
                          <a:ea typeface="宋体" pitchFamily="2" charset="-122"/>
                          <a:cs typeface="Times New Roman" panose="02020603050405020304" pitchFamily="18" charset="0"/>
                        </a:rPr>
                        <a:t>111111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宋体" pitchFamily="2" charset="-122"/>
                          <a:cs typeface="Times New Roman" panose="02020603050405020304" pitchFamily="18" charset="0"/>
                        </a:rPr>
                        <a:t>11111</a:t>
                      </a:r>
                    </a:p>
                  </a:txBody>
                  <a:tcPr marL="90000" marR="90000" marT="46803" marB="468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nSpc>
                          <a:spcPct val="75000"/>
                        </a:lnSpc>
                        <a:spcBef>
                          <a:spcPct val="65000"/>
                        </a:spcBef>
                        <a:buSzPct val="100000"/>
                        <a:defRPr sz="2000" b="1">
                          <a:solidFill>
                            <a:schemeClr val="tx1"/>
                          </a:solidFill>
                          <a:latin typeface="Arial" charset="0"/>
                        </a:defRPr>
                      </a:lvl1pPr>
                      <a:lvl2pPr marL="495300">
                        <a:lnSpc>
                          <a:spcPct val="85000"/>
                        </a:lnSpc>
                        <a:spcBef>
                          <a:spcPct val="40000"/>
                        </a:spcBef>
                        <a:buSzPct val="100000"/>
                        <a:defRPr sz="1600" b="1">
                          <a:solidFill>
                            <a:schemeClr val="tx1"/>
                          </a:solidFill>
                          <a:latin typeface="Arial" charset="0"/>
                        </a:defRPr>
                      </a:lvl2pPr>
                      <a:lvl3pPr>
                        <a:lnSpc>
                          <a:spcPct val="85000"/>
                        </a:lnSpc>
                        <a:spcBef>
                          <a:spcPct val="40000"/>
                        </a:spcBef>
                        <a:buSzPct val="100000"/>
                        <a:defRPr sz="1600" b="1">
                          <a:solidFill>
                            <a:schemeClr val="tx1"/>
                          </a:solidFill>
                          <a:latin typeface="Arial"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75000"/>
                        </a:lnSpc>
                        <a:spcBef>
                          <a:spcPct val="65000"/>
                        </a:spcBef>
                        <a:spcAft>
                          <a:spcPct val="0"/>
                        </a:spcAft>
                        <a:buClrTx/>
                        <a:buSzPct val="100000"/>
                        <a:buFontTx/>
                        <a:buNone/>
                        <a:tabLst/>
                      </a:pPr>
                      <a:r>
                        <a:rPr kumimoji="0" lang="en-US" altLang="zh-CN" sz="2400" b="1" i="0" u="none" strike="noStrike" cap="none" normalizeH="0" baseline="0" dirty="0">
                          <a:ln>
                            <a:noFill/>
                          </a:ln>
                          <a:solidFill>
                            <a:srgbClr val="800000"/>
                          </a:solidFill>
                          <a:effectLst/>
                          <a:latin typeface="Times New Roman" panose="02020603050405020304" pitchFamily="18" charset="0"/>
                          <a:ea typeface="宋体" pitchFamily="2" charset="-122"/>
                          <a:cs typeface="Times New Roman" panose="02020603050405020304" pitchFamily="18" charset="0"/>
                        </a:rPr>
                        <a:t>1111</a:t>
                      </a:r>
                    </a:p>
                  </a:txBody>
                  <a:tcPr marL="90000" marR="90000" marT="46803" marB="468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7198538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00808"/>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Extended Opcodes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扩展码</a:t>
            </a:r>
          </a:p>
        </p:txBody>
      </p:sp>
      <p:grpSp>
        <p:nvGrpSpPr>
          <p:cNvPr id="10" name="组合 9"/>
          <p:cNvGrpSpPr/>
          <p:nvPr/>
        </p:nvGrpSpPr>
        <p:grpSpPr>
          <a:xfrm>
            <a:off x="1746951" y="2889814"/>
            <a:ext cx="2042303" cy="3379327"/>
            <a:chOff x="5825047" y="3068743"/>
            <a:chExt cx="2042303" cy="3379327"/>
          </a:xfrm>
        </p:grpSpPr>
        <p:grpSp>
          <p:nvGrpSpPr>
            <p:cNvPr id="8" name="组合 7"/>
            <p:cNvGrpSpPr/>
            <p:nvPr/>
          </p:nvGrpSpPr>
          <p:grpSpPr>
            <a:xfrm>
              <a:off x="5825047" y="3068743"/>
              <a:ext cx="1187069" cy="1077218"/>
              <a:chOff x="5852174" y="3016365"/>
              <a:chExt cx="1187069" cy="1077218"/>
            </a:xfrm>
          </p:grpSpPr>
          <p:sp>
            <p:nvSpPr>
              <p:cNvPr id="3" name="矩形 2"/>
              <p:cNvSpPr/>
              <p:nvPr/>
            </p:nvSpPr>
            <p:spPr>
              <a:xfrm>
                <a:off x="6444208" y="3016365"/>
                <a:ext cx="595035" cy="1077218"/>
              </a:xfrm>
              <a:prstGeom prst="rect">
                <a:avLst/>
              </a:prstGeom>
            </p:spPr>
            <p:txBody>
              <a:bodyPr wrap="none">
                <a:spAutoFit/>
              </a:bodyPr>
              <a:lstStyle/>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0000</a:t>
                </a:r>
              </a:p>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0001</a:t>
                </a:r>
              </a:p>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1110</a:t>
                </a:r>
                <a:endParaRPr lang="zh-CN" altLang="en-US" sz="1600" dirty="0"/>
              </a:p>
            </p:txBody>
          </p:sp>
          <p:sp>
            <p:nvSpPr>
              <p:cNvPr id="5" name="左大括号 4"/>
              <p:cNvSpPr/>
              <p:nvPr/>
            </p:nvSpPr>
            <p:spPr bwMode="auto">
              <a:xfrm>
                <a:off x="6267672" y="3200683"/>
                <a:ext cx="223429" cy="745310"/>
              </a:xfrm>
              <a:prstGeom prst="leftBrace">
                <a:avLst>
                  <a:gd name="adj1" fmla="val 40608"/>
                  <a:gd name="adj2" fmla="val 55842"/>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accent1"/>
                  </a:solidFill>
                  <a:effectLst/>
                  <a:latin typeface="Arial" panose="020B0604020202020204" pitchFamily="34" charset="0"/>
                </a:endParaRPr>
              </a:p>
            </p:txBody>
          </p:sp>
          <p:sp>
            <p:nvSpPr>
              <p:cNvPr id="6" name="矩形 5"/>
              <p:cNvSpPr/>
              <p:nvPr/>
            </p:nvSpPr>
            <p:spPr>
              <a:xfrm>
                <a:off x="5852174" y="3416474"/>
                <a:ext cx="415498" cy="369332"/>
              </a:xfrm>
              <a:prstGeom prst="rect">
                <a:avLst/>
              </a:prstGeom>
            </p:spPr>
            <p:txBody>
              <a:bodyPr wrap="none">
                <a:spAutoFit/>
              </a:bodyPr>
              <a:lstStyle/>
              <a:p>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15</a:t>
                </a:r>
              </a:p>
            </p:txBody>
          </p:sp>
        </p:grpSp>
        <p:grpSp>
          <p:nvGrpSpPr>
            <p:cNvPr id="15" name="组合 14"/>
            <p:cNvGrpSpPr/>
            <p:nvPr/>
          </p:nvGrpSpPr>
          <p:grpSpPr>
            <a:xfrm>
              <a:off x="5825047" y="4208811"/>
              <a:ext cx="1614686" cy="1077218"/>
              <a:chOff x="5852174" y="3016365"/>
              <a:chExt cx="1614686" cy="1077218"/>
            </a:xfrm>
          </p:grpSpPr>
          <p:sp>
            <p:nvSpPr>
              <p:cNvPr id="16" name="矩形 15"/>
              <p:cNvSpPr/>
              <p:nvPr/>
            </p:nvSpPr>
            <p:spPr>
              <a:xfrm>
                <a:off x="6444208" y="3016365"/>
                <a:ext cx="1022652" cy="1077218"/>
              </a:xfrm>
              <a:prstGeom prst="rect">
                <a:avLst/>
              </a:prstGeom>
            </p:spPr>
            <p:txBody>
              <a:bodyPr wrap="none">
                <a:spAutoFit/>
              </a:bodyPr>
              <a:lstStyle/>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0000</a:t>
                </a:r>
              </a:p>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0001</a:t>
                </a:r>
              </a:p>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1110</a:t>
                </a:r>
                <a:endParaRPr lang="zh-CN" altLang="en-US" sz="1600" dirty="0"/>
              </a:p>
            </p:txBody>
          </p:sp>
          <p:sp>
            <p:nvSpPr>
              <p:cNvPr id="19" name="左大括号 18"/>
              <p:cNvSpPr/>
              <p:nvPr/>
            </p:nvSpPr>
            <p:spPr bwMode="auto">
              <a:xfrm>
                <a:off x="6283932" y="3090752"/>
                <a:ext cx="216024" cy="877214"/>
              </a:xfrm>
              <a:prstGeom prst="leftBrace">
                <a:avLst>
                  <a:gd name="adj1" fmla="val 40608"/>
                  <a:gd name="adj2" fmla="val 50000"/>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accent1"/>
                  </a:solidFill>
                  <a:effectLst/>
                  <a:latin typeface="Arial" panose="020B0604020202020204" pitchFamily="34" charset="0"/>
                </a:endParaRPr>
              </a:p>
            </p:txBody>
          </p:sp>
          <p:sp>
            <p:nvSpPr>
              <p:cNvPr id="20" name="矩形 19"/>
              <p:cNvSpPr/>
              <p:nvPr/>
            </p:nvSpPr>
            <p:spPr>
              <a:xfrm>
                <a:off x="5852174" y="3416474"/>
                <a:ext cx="415498" cy="369332"/>
              </a:xfrm>
              <a:prstGeom prst="rect">
                <a:avLst/>
              </a:prstGeom>
            </p:spPr>
            <p:txBody>
              <a:bodyPr wrap="none">
                <a:spAutoFit/>
              </a:bodyPr>
              <a:lstStyle/>
              <a:p>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15</a:t>
                </a:r>
              </a:p>
            </p:txBody>
          </p:sp>
        </p:grpSp>
        <p:grpSp>
          <p:nvGrpSpPr>
            <p:cNvPr id="21" name="组合 20"/>
            <p:cNvGrpSpPr/>
            <p:nvPr/>
          </p:nvGrpSpPr>
          <p:grpSpPr>
            <a:xfrm>
              <a:off x="5825047" y="5370852"/>
              <a:ext cx="2042303" cy="1077218"/>
              <a:chOff x="5852174" y="3016365"/>
              <a:chExt cx="2042303" cy="1077218"/>
            </a:xfrm>
          </p:grpSpPr>
          <p:sp>
            <p:nvSpPr>
              <p:cNvPr id="22" name="矩形 21"/>
              <p:cNvSpPr/>
              <p:nvPr/>
            </p:nvSpPr>
            <p:spPr>
              <a:xfrm>
                <a:off x="6444208" y="3016365"/>
                <a:ext cx="1450269" cy="1077218"/>
              </a:xfrm>
              <a:prstGeom prst="rect">
                <a:avLst/>
              </a:prstGeom>
            </p:spPr>
            <p:txBody>
              <a:bodyPr wrap="none">
                <a:spAutoFit/>
              </a:bodyPr>
              <a:lstStyle/>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1111 1111 </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0000</a:t>
                </a:r>
              </a:p>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1111 1111 </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0001</a:t>
                </a:r>
              </a:p>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1111 1111 </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1110</a:t>
                </a:r>
                <a:endParaRPr lang="zh-CN" altLang="en-US" sz="1600" dirty="0"/>
              </a:p>
            </p:txBody>
          </p:sp>
          <p:sp>
            <p:nvSpPr>
              <p:cNvPr id="23" name="左大括号 22"/>
              <p:cNvSpPr/>
              <p:nvPr/>
            </p:nvSpPr>
            <p:spPr bwMode="auto">
              <a:xfrm>
                <a:off x="6275077" y="3136100"/>
                <a:ext cx="216024" cy="855241"/>
              </a:xfrm>
              <a:prstGeom prst="leftBrace">
                <a:avLst>
                  <a:gd name="adj1" fmla="val 40608"/>
                  <a:gd name="adj2" fmla="val 50000"/>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accent1"/>
                  </a:solidFill>
                  <a:effectLst/>
                  <a:latin typeface="Arial" panose="020B0604020202020204" pitchFamily="34" charset="0"/>
                </a:endParaRPr>
              </a:p>
            </p:txBody>
          </p:sp>
          <p:sp>
            <p:nvSpPr>
              <p:cNvPr id="24" name="矩形 23"/>
              <p:cNvSpPr/>
              <p:nvPr/>
            </p:nvSpPr>
            <p:spPr>
              <a:xfrm>
                <a:off x="5852174" y="3416474"/>
                <a:ext cx="415498" cy="369332"/>
              </a:xfrm>
              <a:prstGeom prst="rect">
                <a:avLst/>
              </a:prstGeom>
            </p:spPr>
            <p:txBody>
              <a:bodyPr wrap="none">
                <a:spAutoFit/>
              </a:bodyPr>
              <a:lstStyle/>
              <a:p>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15</a:t>
                </a:r>
              </a:p>
            </p:txBody>
          </p:sp>
        </p:grpSp>
      </p:grpSp>
      <p:grpSp>
        <p:nvGrpSpPr>
          <p:cNvPr id="25" name="组合 24"/>
          <p:cNvGrpSpPr/>
          <p:nvPr/>
        </p:nvGrpSpPr>
        <p:grpSpPr>
          <a:xfrm>
            <a:off x="4981882" y="2852936"/>
            <a:ext cx="2110398" cy="3379327"/>
            <a:chOff x="5825047" y="3068743"/>
            <a:chExt cx="2110398" cy="3379327"/>
          </a:xfrm>
        </p:grpSpPr>
        <p:grpSp>
          <p:nvGrpSpPr>
            <p:cNvPr id="26" name="组合 25"/>
            <p:cNvGrpSpPr/>
            <p:nvPr/>
          </p:nvGrpSpPr>
          <p:grpSpPr>
            <a:xfrm>
              <a:off x="5825047" y="3068743"/>
              <a:ext cx="1187069" cy="1077218"/>
              <a:chOff x="5852174" y="3016365"/>
              <a:chExt cx="1187069" cy="1077218"/>
            </a:xfrm>
          </p:grpSpPr>
          <p:sp>
            <p:nvSpPr>
              <p:cNvPr id="35" name="矩形 34"/>
              <p:cNvSpPr/>
              <p:nvPr/>
            </p:nvSpPr>
            <p:spPr>
              <a:xfrm>
                <a:off x="6444208" y="3016365"/>
                <a:ext cx="595035" cy="1077218"/>
              </a:xfrm>
              <a:prstGeom prst="rect">
                <a:avLst/>
              </a:prstGeom>
            </p:spPr>
            <p:txBody>
              <a:bodyPr wrap="none">
                <a:spAutoFit/>
              </a:bodyPr>
              <a:lstStyle/>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0000</a:t>
                </a:r>
              </a:p>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0001</a:t>
                </a:r>
              </a:p>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0111</a:t>
                </a:r>
                <a:endParaRPr lang="zh-CN" altLang="en-US" sz="1600" dirty="0"/>
              </a:p>
            </p:txBody>
          </p:sp>
          <p:sp>
            <p:nvSpPr>
              <p:cNvPr id="36" name="左大括号 35"/>
              <p:cNvSpPr/>
              <p:nvPr/>
            </p:nvSpPr>
            <p:spPr bwMode="auto">
              <a:xfrm>
                <a:off x="6331591" y="3184481"/>
                <a:ext cx="153225" cy="750794"/>
              </a:xfrm>
              <a:prstGeom prst="leftBrace">
                <a:avLst>
                  <a:gd name="adj1" fmla="val 40608"/>
                  <a:gd name="adj2" fmla="val 50000"/>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accent1"/>
                  </a:solidFill>
                  <a:effectLst/>
                  <a:latin typeface="Arial" panose="020B0604020202020204" pitchFamily="34" charset="0"/>
                </a:endParaRPr>
              </a:p>
            </p:txBody>
          </p:sp>
          <p:sp>
            <p:nvSpPr>
              <p:cNvPr id="37" name="矩形 36"/>
              <p:cNvSpPr/>
              <p:nvPr/>
            </p:nvSpPr>
            <p:spPr>
              <a:xfrm>
                <a:off x="5852174" y="3416474"/>
                <a:ext cx="300082" cy="369332"/>
              </a:xfrm>
              <a:prstGeom prst="rect">
                <a:avLst/>
              </a:prstGeom>
            </p:spPr>
            <p:txBody>
              <a:bodyPr wrap="none">
                <a:spAutoFit/>
              </a:bodyPr>
              <a:lstStyle/>
              <a:p>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8</a:t>
                </a:r>
              </a:p>
            </p:txBody>
          </p:sp>
        </p:grpSp>
        <p:grpSp>
          <p:nvGrpSpPr>
            <p:cNvPr id="27" name="组合 26"/>
            <p:cNvGrpSpPr/>
            <p:nvPr/>
          </p:nvGrpSpPr>
          <p:grpSpPr>
            <a:xfrm>
              <a:off x="5825047" y="4208811"/>
              <a:ext cx="1648734" cy="1077218"/>
              <a:chOff x="5852174" y="3016365"/>
              <a:chExt cx="1648734" cy="1077218"/>
            </a:xfrm>
          </p:grpSpPr>
          <p:sp>
            <p:nvSpPr>
              <p:cNvPr id="32" name="矩形 31"/>
              <p:cNvSpPr/>
              <p:nvPr/>
            </p:nvSpPr>
            <p:spPr>
              <a:xfrm>
                <a:off x="6444208" y="3016365"/>
                <a:ext cx="1056700" cy="1077218"/>
              </a:xfrm>
              <a:prstGeom prst="rect">
                <a:avLst/>
              </a:prstGeom>
            </p:spPr>
            <p:txBody>
              <a:bodyPr wrap="none">
                <a:spAutoFit/>
              </a:bodyPr>
              <a:lstStyle/>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 </a:t>
                </a:r>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a:t>
                </a:r>
              </a:p>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 </a:t>
                </a:r>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001</a:t>
                </a:r>
              </a:p>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 </a:t>
                </a:r>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a:t>
                </a:r>
                <a:endParaRPr lang="zh-CN" altLang="en-US" sz="1600" dirty="0"/>
              </a:p>
            </p:txBody>
          </p:sp>
          <p:sp>
            <p:nvSpPr>
              <p:cNvPr id="33" name="左大括号 32"/>
              <p:cNvSpPr/>
              <p:nvPr/>
            </p:nvSpPr>
            <p:spPr bwMode="auto">
              <a:xfrm>
                <a:off x="6300192" y="3157311"/>
                <a:ext cx="216024" cy="788969"/>
              </a:xfrm>
              <a:prstGeom prst="leftBrace">
                <a:avLst>
                  <a:gd name="adj1" fmla="val 40608"/>
                  <a:gd name="adj2" fmla="val 50000"/>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accent1"/>
                  </a:solidFill>
                  <a:effectLst/>
                  <a:latin typeface="Arial" panose="020B0604020202020204" pitchFamily="34" charset="0"/>
                </a:endParaRPr>
              </a:p>
            </p:txBody>
          </p:sp>
          <p:sp>
            <p:nvSpPr>
              <p:cNvPr id="34" name="矩形 33"/>
              <p:cNvSpPr/>
              <p:nvPr/>
            </p:nvSpPr>
            <p:spPr>
              <a:xfrm>
                <a:off x="5852174" y="3416474"/>
                <a:ext cx="415498" cy="369332"/>
              </a:xfrm>
              <a:prstGeom prst="rect">
                <a:avLst/>
              </a:prstGeom>
            </p:spPr>
            <p:txBody>
              <a:bodyPr wrap="none">
                <a:spAutoFit/>
              </a:bodyPr>
              <a:lstStyle/>
              <a:p>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64</a:t>
                </a:r>
              </a:p>
            </p:txBody>
          </p:sp>
        </p:grpSp>
        <p:grpSp>
          <p:nvGrpSpPr>
            <p:cNvPr id="28" name="组合 27"/>
            <p:cNvGrpSpPr/>
            <p:nvPr/>
          </p:nvGrpSpPr>
          <p:grpSpPr>
            <a:xfrm>
              <a:off x="5825047" y="5370852"/>
              <a:ext cx="2110398" cy="1077218"/>
              <a:chOff x="5852174" y="3016365"/>
              <a:chExt cx="2110398" cy="1077218"/>
            </a:xfrm>
          </p:grpSpPr>
          <p:sp>
            <p:nvSpPr>
              <p:cNvPr id="29" name="矩形 28"/>
              <p:cNvSpPr/>
              <p:nvPr/>
            </p:nvSpPr>
            <p:spPr>
              <a:xfrm>
                <a:off x="6444208" y="3016365"/>
                <a:ext cx="1518364" cy="1077218"/>
              </a:xfrm>
              <a:prstGeom prst="rect">
                <a:avLst/>
              </a:prstGeom>
            </p:spPr>
            <p:txBody>
              <a:bodyPr wrap="none">
                <a:spAutoFit/>
              </a:bodyPr>
              <a:lstStyle/>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a:t>
                </a:r>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a:t>
                </a:r>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0</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a:t>
                </a:r>
              </a:p>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000</a:t>
                </a:r>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001</a:t>
                </a:r>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0</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001</a:t>
                </a:r>
              </a:p>
              <a:p>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a:t>
                </a:r>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1</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a:t>
                </a:r>
                <a:r>
                  <a:rPr lang="en-US" altLang="zh-CN" sz="1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0</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a:t>
                </a:r>
                <a:endParaRPr lang="zh-CN" altLang="en-US" sz="1600" dirty="0"/>
              </a:p>
            </p:txBody>
          </p:sp>
          <p:sp>
            <p:nvSpPr>
              <p:cNvPr id="30" name="左大括号 29"/>
              <p:cNvSpPr/>
              <p:nvPr/>
            </p:nvSpPr>
            <p:spPr bwMode="auto">
              <a:xfrm>
                <a:off x="6300192" y="3136075"/>
                <a:ext cx="216024" cy="871730"/>
              </a:xfrm>
              <a:prstGeom prst="leftBrace">
                <a:avLst>
                  <a:gd name="adj1" fmla="val 40608"/>
                  <a:gd name="adj2" fmla="val 50000"/>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000" b="1" i="0" u="none" strike="noStrike" cap="none" normalizeH="0" baseline="0">
                  <a:ln>
                    <a:noFill/>
                  </a:ln>
                  <a:solidFill>
                    <a:schemeClr val="accent1"/>
                  </a:solidFill>
                  <a:effectLst/>
                  <a:latin typeface="Arial" panose="020B0604020202020204" pitchFamily="34" charset="0"/>
                </a:endParaRPr>
              </a:p>
            </p:txBody>
          </p:sp>
          <p:sp>
            <p:nvSpPr>
              <p:cNvPr id="31" name="矩形 30"/>
              <p:cNvSpPr/>
              <p:nvPr/>
            </p:nvSpPr>
            <p:spPr>
              <a:xfrm>
                <a:off x="5852174" y="3416474"/>
                <a:ext cx="530915" cy="369332"/>
              </a:xfrm>
              <a:prstGeom prst="rect">
                <a:avLst/>
              </a:prstGeom>
            </p:spPr>
            <p:txBody>
              <a:bodyPr wrap="none">
                <a:spAutoFit/>
              </a:bodyPr>
              <a:lstStyle/>
              <a:p>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512</a:t>
                </a:r>
              </a:p>
            </p:txBody>
          </p:sp>
        </p:grpSp>
      </p:grpSp>
      <p:sp>
        <p:nvSpPr>
          <p:cNvPr id="11" name="矩形 10"/>
          <p:cNvSpPr/>
          <p:nvPr/>
        </p:nvSpPr>
        <p:spPr>
          <a:xfrm>
            <a:off x="2372834" y="6284753"/>
            <a:ext cx="4249881" cy="400110"/>
          </a:xfrm>
          <a:prstGeom prst="rect">
            <a:avLst/>
          </a:prstGeom>
        </p:spPr>
        <p:txBody>
          <a:bodyPr wrap="none">
            <a:spAutoFit/>
          </a:bodyPr>
          <a:lstStyle/>
          <a:p>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15/15/15                                   8/64/512</a:t>
            </a:r>
            <a:endParaRPr lang="zh-CN" altLang="en-US" sz="2000" dirty="0"/>
          </a:p>
        </p:txBody>
      </p:sp>
      <p:sp>
        <p:nvSpPr>
          <p:cNvPr id="2" name="矩形 1"/>
          <p:cNvSpPr/>
          <p:nvPr/>
        </p:nvSpPr>
        <p:spPr>
          <a:xfrm>
            <a:off x="314208" y="2141752"/>
            <a:ext cx="8731980" cy="707886"/>
          </a:xfrm>
          <a:prstGeom prst="rect">
            <a:avLst/>
          </a:prstGeom>
        </p:spPr>
        <p:txBody>
          <a:bodyPr wrap="square">
            <a:spAutoFit/>
          </a:bodyPr>
          <a:lstStyle/>
          <a:p>
            <a:pPr marL="457200" indent="-457200" algn="just">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We could have several extended method according to instruction distribution probabilities such as 15/15/15, 8/64/512, extend coding etc.</a:t>
            </a:r>
          </a:p>
        </p:txBody>
      </p:sp>
    </p:spTree>
    <p:extLst>
      <p:ext uri="{BB962C8B-B14F-4D97-AF65-F5344CB8AC3E}">
        <p14:creationId xmlns:p14="http://schemas.microsoft.com/office/powerpoint/2010/main" val="157692916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00808"/>
            <a:ext cx="8578272" cy="5041380"/>
          </a:xfrm>
          <a:prstGeom prst="rect">
            <a:avLst/>
          </a:prstGeom>
        </p:spPr>
        <p:txBody>
          <a:bodyPr wrap="square">
            <a:spAutoFit/>
          </a:bodyPr>
          <a:lstStyle/>
          <a:p>
            <a:pPr marL="457200" indent="-457200" algn="just">
              <a:spcBef>
                <a:spcPct val="20000"/>
              </a:spcBef>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Example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There is a model machine with 14 instructions, which frequencies are 0.01, 0.15, 0.12, 0.03, 0.02, 0.04, 0.02, 0.04, 0.01, 0.13, 0.15, 0.14, 0.11, 0.03. Encode the 14 instructions with fixed-length coding, Huffman coding, only two  kinds of length extended coding respectively. Give the average code length.   </a:t>
            </a:r>
          </a:p>
          <a:p>
            <a:pPr marL="457200" indent="-457200" algn="just">
              <a:spcBef>
                <a:spcPct val="20000"/>
              </a:spcBef>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spcBef>
                <a:spcPct val="20000"/>
              </a:spcBef>
              <a:buSzPct val="50000"/>
              <a:buFont typeface="Wingdings" panose="05000000000000000000" pitchFamily="2" charset="2"/>
              <a:buChar char="l"/>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Fixed-length coding:</a:t>
            </a:r>
          </a:p>
          <a:p>
            <a:pPr algn="just">
              <a:spcBef>
                <a:spcPct val="20000"/>
              </a:spcBef>
              <a:buSzPct val="5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average code length for fixed-length coding:</a:t>
            </a:r>
          </a:p>
          <a:p>
            <a:pPr algn="ctr">
              <a:spcBef>
                <a:spcPct val="20000"/>
              </a:spcBef>
              <a:buSzPct val="5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log</a:t>
            </a:r>
            <a:r>
              <a:rPr lang="en-US" altLang="zh-CN"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14 = 4 bits</a:t>
            </a:r>
          </a:p>
          <a:p>
            <a:pPr marL="457200" indent="-457200" algn="just">
              <a:spcBef>
                <a:spcPct val="20000"/>
              </a:spcBef>
              <a:buSzPct val="50000"/>
              <a:buFont typeface="Wingdings" panose="05000000000000000000" pitchFamily="2" charset="2"/>
              <a:buChar char="l"/>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SzPct val="50000"/>
              <a:buFont typeface="Wingdings" panose="05000000000000000000" pitchFamily="2" charset="2"/>
              <a:buChar char="l"/>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05989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00808"/>
            <a:ext cx="8578272" cy="5336846"/>
          </a:xfrm>
          <a:prstGeom prst="rect">
            <a:avLst/>
          </a:prstGeom>
        </p:spPr>
        <p:txBody>
          <a:bodyPr wrap="square">
            <a:spAutoFit/>
          </a:bodyPr>
          <a:lstStyle/>
          <a:p>
            <a:pPr marL="457200" indent="-457200" algn="just">
              <a:spcBef>
                <a:spcPct val="20000"/>
              </a:spcBef>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Huffman coding:</a:t>
            </a:r>
          </a:p>
          <a:p>
            <a:pPr marL="457200" indent="-457200" algn="just">
              <a:spcBef>
                <a:spcPct val="20000"/>
              </a:spcBef>
              <a:buSzPct val="50000"/>
              <a:buFont typeface="Wingdings" panose="05000000000000000000" pitchFamily="2" charset="2"/>
              <a:buChar char="l"/>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SzPct val="50000"/>
              <a:buFont typeface="Wingdings" panose="05000000000000000000" pitchFamily="2" charset="2"/>
              <a:buChar char="l"/>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SzPct val="50000"/>
              <a:buFont typeface="Wingdings" panose="05000000000000000000" pitchFamily="2" charset="2"/>
              <a:buChar char="l"/>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SzPct val="50000"/>
              <a:buFont typeface="Wingdings" panose="05000000000000000000" pitchFamily="2" charset="2"/>
              <a:buChar char="l"/>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SzPct val="50000"/>
              <a:buFont typeface="Wingdings" panose="05000000000000000000" pitchFamily="2" charset="2"/>
              <a:buChar char="l"/>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SzPct val="50000"/>
              <a:buFont typeface="Wingdings" panose="05000000000000000000" pitchFamily="2" charset="2"/>
              <a:buChar char="l"/>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SzPct val="50000"/>
              <a:buFont typeface="Wingdings" panose="05000000000000000000" pitchFamily="2" charset="2"/>
              <a:buChar char="l"/>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SzPct val="50000"/>
              <a:buFont typeface="Wingdings" panose="05000000000000000000" pitchFamily="2" charset="2"/>
              <a:buChar char="l"/>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20000"/>
              </a:spcBef>
              <a:buSzPct val="50000"/>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20000"/>
              </a:spcBef>
              <a:buSzPct val="5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average code length for Huffman coding:</a:t>
            </a:r>
          </a:p>
          <a:p>
            <a:pPr algn="ctr">
              <a:spcBef>
                <a:spcPct val="20000"/>
              </a:spcBef>
              <a:buSzPct val="5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a:ext>
            </a:extLst>
          </a:blip>
          <a:srcRect t="4884"/>
          <a:stretch/>
        </p:blipFill>
        <p:spPr>
          <a:xfrm>
            <a:off x="1691680" y="2132856"/>
            <a:ext cx="5801179" cy="3914859"/>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a:ext>
            </a:extLst>
          </a:blip>
          <a:srcRect r="9142"/>
          <a:stretch/>
        </p:blipFill>
        <p:spPr>
          <a:xfrm>
            <a:off x="6676142" y="5950694"/>
            <a:ext cx="2365526" cy="883518"/>
          </a:xfrm>
          <a:prstGeom prst="rect">
            <a:avLst/>
          </a:prstGeom>
        </p:spPr>
      </p:pic>
    </p:spTree>
    <p:extLst>
      <p:ext uri="{BB962C8B-B14F-4D97-AF65-F5344CB8AC3E}">
        <p14:creationId xmlns:p14="http://schemas.microsoft.com/office/powerpoint/2010/main" val="28340787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Text Box 3"/>
          <p:cNvSpPr txBox="1">
            <a:spLocks noChangeArrowheads="1"/>
          </p:cNvSpPr>
          <p:nvPr/>
        </p:nvSpPr>
        <p:spPr bwMode="auto">
          <a:xfrm>
            <a:off x="107950" y="1156818"/>
            <a:ext cx="8915400" cy="508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15000"/>
              </a:spcBef>
            </a:pP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type of internal storage in the CPU is the most basic differentiation. </a:t>
            </a:r>
            <a:r>
              <a:rPr lang="en-US" altLang="zh-CN" sz="30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CPU</a:t>
            </a:r>
            <a:r>
              <a:rPr lang="zh-CN" altLang="en-US" sz="30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内部存储单元的类型是最基本的区别</a:t>
            </a:r>
          </a:p>
          <a:p>
            <a:pPr marL="457200" indent="-457200" algn="just">
              <a:lnSpc>
                <a:spcPct val="90000"/>
              </a:lnSpc>
              <a:spcBef>
                <a:spcPct val="15000"/>
              </a:spcBef>
              <a:buFont typeface="Symbol" panose="05050102010706020507" pitchFamily="18" charset="2"/>
              <a:buChar char="¨"/>
            </a:pP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Major choices</a:t>
            </a:r>
            <a:r>
              <a:rPr lang="zh-CN" altLang="en-US"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lnSpc>
                <a:spcPct val="90000"/>
              </a:lnSpc>
              <a:spcBef>
                <a:spcPct val="15000"/>
              </a:spcBef>
              <a:buSzPct val="50000"/>
              <a:buFont typeface="Wingdings" panose="05000000000000000000" pitchFamily="2" charset="2"/>
              <a:buChar char="Ø"/>
            </a:pP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zh-CN" sz="30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stack</a:t>
            </a: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3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堆栈</a:t>
            </a:r>
            <a:endPar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lnSpc>
                <a:spcPct val="90000"/>
              </a:lnSpc>
              <a:spcBef>
                <a:spcPct val="15000"/>
              </a:spcBef>
              <a:buSzPct val="50000"/>
              <a:buFont typeface="Wingdings" panose="05000000000000000000" pitchFamily="2" charset="2"/>
              <a:buChar char="Ø"/>
            </a:pP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 </a:t>
            </a:r>
            <a:r>
              <a:rPr lang="en-US" altLang="zh-CN" sz="30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accumulator</a:t>
            </a: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3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累加器 </a:t>
            </a:r>
            <a:r>
              <a:rPr lang="en-US" altLang="zh-CN" sz="3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(AC)</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lnSpc>
                <a:spcPct val="90000"/>
              </a:lnSpc>
              <a:spcBef>
                <a:spcPct val="15000"/>
              </a:spcBef>
              <a:buSzPct val="50000"/>
              <a:buFont typeface="Wingdings" panose="05000000000000000000" pitchFamily="2" charset="2"/>
              <a:buChar char="Ø"/>
            </a:pP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zh-CN" sz="30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set of registers</a:t>
            </a: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30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寄存器组</a:t>
            </a:r>
            <a:endParaRPr lang="en-US" altLang="zh-CN" sz="30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lnSpc>
                <a:spcPct val="90000"/>
              </a:lnSpc>
              <a:spcBef>
                <a:spcPct val="15000"/>
              </a:spcBef>
              <a:buSzPct val="50000"/>
              <a:buFont typeface="Wingdings" panose="05000000000000000000" pitchFamily="2" charset="2"/>
              <a:buChar char="Ø"/>
            </a:pPr>
            <a:endParaRPr lang="zh-CN" altLang="en-US" sz="30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90000"/>
              </a:lnSpc>
              <a:spcBef>
                <a:spcPct val="15000"/>
              </a:spcBef>
            </a:pP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3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Operands may be named explicitly or implicitly: </a:t>
            </a:r>
            <a:r>
              <a:rPr lang="zh-CN" altLang="en-US" sz="3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指令中的操作数可以被明确地显式给出，也可以按照某种约定隐式地给出。</a:t>
            </a:r>
          </a:p>
        </p:txBody>
      </p:sp>
    </p:spTree>
    <p:extLst>
      <p:ext uri="{BB962C8B-B14F-4D97-AF65-F5344CB8AC3E}">
        <p14:creationId xmlns:p14="http://schemas.microsoft.com/office/powerpoint/2010/main" val="783791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4" name="矩形 3"/>
          <p:cNvSpPr/>
          <p:nvPr/>
        </p:nvSpPr>
        <p:spPr>
          <a:xfrm>
            <a:off x="314208" y="1700808"/>
            <a:ext cx="8578272" cy="4893647"/>
          </a:xfrm>
          <a:prstGeom prst="rect">
            <a:avLst/>
          </a:prstGeom>
        </p:spPr>
        <p:txBody>
          <a:bodyPr wrap="square">
            <a:spAutoFit/>
          </a:bodyPr>
          <a:lstStyle/>
          <a:p>
            <a:pPr marL="457200" indent="-457200" algn="just">
              <a:spcBef>
                <a:spcPct val="20000"/>
              </a:spcBef>
              <a:buFont typeface="Symbol" panose="05050102010706020507" pitchFamily="18" charset="2"/>
              <a:buChar char="¨"/>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Answer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spcBef>
                <a:spcPct val="20000"/>
              </a:spcBef>
              <a:buSzPct val="50000"/>
              <a:buFont typeface="Wingdings" panose="05000000000000000000" pitchFamily="2" charset="2"/>
              <a:buChar char="l"/>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 extended coding:</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two  kinds of length extended </a:t>
            </a:r>
          </a:p>
          <a:p>
            <a:pPr algn="just">
              <a:spcBef>
                <a:spcPct val="20000"/>
              </a:spcBef>
              <a:buSzPct val="50000"/>
            </a:pP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0.01</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0.01</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0.02</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0.02</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0.03</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0.03</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0.04</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0.04</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0.11</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0.12</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0.13</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0.14</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0.15</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0.15</a:t>
            </a:r>
          </a:p>
          <a:p>
            <a:pPr marL="457200" indent="-457200" algn="just">
              <a:spcBef>
                <a:spcPct val="20000"/>
              </a:spcBef>
              <a:buSzPct val="50000"/>
              <a:buFont typeface="Wingdings" panose="05000000000000000000" pitchFamily="2" charset="2"/>
              <a:buChar char="l"/>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14 instructions can be combined by two groups: the bigger frequencies instructions and the smaller ones. The bigger ones include 6 instrcutions:0.15, 0.15, 0.14, 0.13, 0.12, 0.11 and they are encoded into 000-101. The rest code: 110 and 111 are extended 2 bits each to form 8codes. This 8</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codes are needed by the rest smaller frequencies 8 instructions.</a:t>
            </a:r>
          </a:p>
          <a:p>
            <a:pPr marL="457200" indent="-457200" algn="just">
              <a:spcBef>
                <a:spcPct val="20000"/>
              </a:spcBef>
              <a:buSzPct val="50000"/>
              <a:buFont typeface="Wingdings" panose="05000000000000000000" pitchFamily="2" charset="2"/>
              <a:buChar char="l"/>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average code length for extended coding:</a:t>
            </a:r>
          </a:p>
          <a:p>
            <a:pPr algn="ctr">
              <a:spcBef>
                <a:spcPct val="20000"/>
              </a:spcBef>
              <a:buSzPct val="50000"/>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438877" y="6188698"/>
            <a:ext cx="2592288" cy="634189"/>
          </a:xfrm>
          <a:prstGeom prst="rect">
            <a:avLst/>
          </a:prstGeom>
        </p:spPr>
      </p:pic>
    </p:spTree>
    <p:extLst>
      <p:ext uri="{BB962C8B-B14F-4D97-AF65-F5344CB8AC3E}">
        <p14:creationId xmlns:p14="http://schemas.microsoft.com/office/powerpoint/2010/main" val="24922875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Number of Operands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操作数</a:t>
            </a:r>
          </a:p>
        </p:txBody>
      </p:sp>
      <p:sp>
        <p:nvSpPr>
          <p:cNvPr id="9" name="Text Box 5"/>
          <p:cNvSpPr txBox="1">
            <a:spLocks noChangeArrowheads="1"/>
          </p:cNvSpPr>
          <p:nvPr/>
        </p:nvSpPr>
        <p:spPr bwMode="auto">
          <a:xfrm>
            <a:off x="175469" y="1759060"/>
            <a:ext cx="8915400" cy="157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We could have either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three operands</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two operands</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operand</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explicit</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instruction format or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zero operant implicit</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instruction format. </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可有</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明确给出</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个操作数的指令格式，或者有</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个操作数的</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隐含操作数</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指令格式</a:t>
            </a:r>
            <a:endPar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2" name="表格 1"/>
          <p:cNvGraphicFramePr>
            <a:graphicFrameLocks noGrp="1"/>
          </p:cNvGraphicFramePr>
          <p:nvPr>
            <p:extLst>
              <p:ext uri="{D42A27DB-BD31-4B8C-83A1-F6EECF244321}">
                <p14:modId xmlns:p14="http://schemas.microsoft.com/office/powerpoint/2010/main" val="2742272474"/>
              </p:ext>
            </p:extLst>
          </p:nvPr>
        </p:nvGraphicFramePr>
        <p:xfrm>
          <a:off x="2127268" y="3429001"/>
          <a:ext cx="4176464" cy="396240"/>
        </p:xfrm>
        <a:graphic>
          <a:graphicData uri="http://schemas.openxmlformats.org/drawingml/2006/table">
            <a:tbl>
              <a:tblPr firstRow="1" bandRow="1">
                <a:tableStyleId>{5C22544A-7EE6-4342-B048-85BDC9FD1C3A}</a:tableStyleId>
              </a:tblPr>
              <a:tblGrid>
                <a:gridCol w="1044116">
                  <a:extLst>
                    <a:ext uri="{9D8B030D-6E8A-4147-A177-3AD203B41FA5}">
                      <a16:colId xmlns:a16="http://schemas.microsoft.com/office/drawing/2014/main" val="2426815535"/>
                    </a:ext>
                  </a:extLst>
                </a:gridCol>
                <a:gridCol w="1044116">
                  <a:extLst>
                    <a:ext uri="{9D8B030D-6E8A-4147-A177-3AD203B41FA5}">
                      <a16:colId xmlns:a16="http://schemas.microsoft.com/office/drawing/2014/main" val="3698743564"/>
                    </a:ext>
                  </a:extLst>
                </a:gridCol>
                <a:gridCol w="1044116">
                  <a:extLst>
                    <a:ext uri="{9D8B030D-6E8A-4147-A177-3AD203B41FA5}">
                      <a16:colId xmlns:a16="http://schemas.microsoft.com/office/drawing/2014/main" val="1311810422"/>
                    </a:ext>
                  </a:extLst>
                </a:gridCol>
                <a:gridCol w="1044116">
                  <a:extLst>
                    <a:ext uri="{9D8B030D-6E8A-4147-A177-3AD203B41FA5}">
                      <a16:colId xmlns:a16="http://schemas.microsoft.com/office/drawing/2014/main" val="3997419684"/>
                    </a:ext>
                  </a:extLst>
                </a:gridCol>
              </a:tblGrid>
              <a:tr h="249848">
                <a:tc>
                  <a:txBody>
                    <a:bodyPr/>
                    <a:lstStyle/>
                    <a:p>
                      <a:pPr algn="ctr"/>
                      <a:r>
                        <a:rPr lang="en-US" altLang="zh-CN" sz="2000" dirty="0"/>
                        <a:t>OP</a:t>
                      </a:r>
                      <a:endParaRPr lang="zh-CN" altLang="en-US" sz="2000" dirty="0"/>
                    </a:p>
                  </a:txBody>
                  <a:tcPr>
                    <a:solidFill>
                      <a:srgbClr val="00B050"/>
                    </a:solidFill>
                  </a:tcPr>
                </a:tc>
                <a:tc>
                  <a:txBody>
                    <a:bodyPr/>
                    <a:lstStyle/>
                    <a:p>
                      <a:pPr algn="ctr"/>
                      <a:r>
                        <a:rPr lang="en-US" altLang="zh-CN" sz="2000" dirty="0"/>
                        <a:t>A</a:t>
                      </a:r>
                      <a:r>
                        <a:rPr lang="en-US" altLang="zh-CN" sz="2000" baseline="-25000" dirty="0"/>
                        <a:t>1</a:t>
                      </a:r>
                      <a:endParaRPr lang="zh-CN" altLang="en-US" sz="2000" baseline="-25000" dirty="0"/>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A</a:t>
                      </a:r>
                      <a:r>
                        <a:rPr lang="en-US" altLang="zh-CN" sz="2000" baseline="-25000" dirty="0"/>
                        <a:t>2</a:t>
                      </a:r>
                      <a:endParaRPr lang="zh-CN" altLang="en-US" sz="2000" baseline="-25000" dirty="0"/>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A</a:t>
                      </a:r>
                      <a:r>
                        <a:rPr lang="en-US" altLang="zh-CN" sz="2000" baseline="-25000" dirty="0"/>
                        <a:t>3</a:t>
                      </a:r>
                      <a:endParaRPr lang="zh-CN" altLang="en-US" sz="2000" baseline="-25000" dirty="0"/>
                    </a:p>
                  </a:txBody>
                  <a:tcPr>
                    <a:solidFill>
                      <a:srgbClr val="00B050"/>
                    </a:solidFill>
                  </a:tcPr>
                </a:tc>
                <a:extLst>
                  <a:ext uri="{0D108BD9-81ED-4DB2-BD59-A6C34878D82A}">
                    <a16:rowId xmlns:a16="http://schemas.microsoft.com/office/drawing/2014/main" val="3106480202"/>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618651717"/>
              </p:ext>
            </p:extLst>
          </p:nvPr>
        </p:nvGraphicFramePr>
        <p:xfrm>
          <a:off x="2130783" y="3888318"/>
          <a:ext cx="3132348" cy="396240"/>
        </p:xfrm>
        <a:graphic>
          <a:graphicData uri="http://schemas.openxmlformats.org/drawingml/2006/table">
            <a:tbl>
              <a:tblPr firstRow="1" bandRow="1">
                <a:tableStyleId>{5C22544A-7EE6-4342-B048-85BDC9FD1C3A}</a:tableStyleId>
              </a:tblPr>
              <a:tblGrid>
                <a:gridCol w="1044116">
                  <a:extLst>
                    <a:ext uri="{9D8B030D-6E8A-4147-A177-3AD203B41FA5}">
                      <a16:colId xmlns:a16="http://schemas.microsoft.com/office/drawing/2014/main" val="2426815535"/>
                    </a:ext>
                  </a:extLst>
                </a:gridCol>
                <a:gridCol w="1044116">
                  <a:extLst>
                    <a:ext uri="{9D8B030D-6E8A-4147-A177-3AD203B41FA5}">
                      <a16:colId xmlns:a16="http://schemas.microsoft.com/office/drawing/2014/main" val="3698743564"/>
                    </a:ext>
                  </a:extLst>
                </a:gridCol>
                <a:gridCol w="1044116">
                  <a:extLst>
                    <a:ext uri="{9D8B030D-6E8A-4147-A177-3AD203B41FA5}">
                      <a16:colId xmlns:a16="http://schemas.microsoft.com/office/drawing/2014/main" val="1311810422"/>
                    </a:ext>
                  </a:extLst>
                </a:gridCol>
              </a:tblGrid>
              <a:tr h="249848">
                <a:tc>
                  <a:txBody>
                    <a:bodyPr/>
                    <a:lstStyle/>
                    <a:p>
                      <a:pPr algn="ctr"/>
                      <a:r>
                        <a:rPr lang="en-US" altLang="zh-CN" sz="2000" dirty="0"/>
                        <a:t>OP</a:t>
                      </a:r>
                      <a:endParaRPr lang="zh-CN" altLang="en-US" sz="2000" dirty="0"/>
                    </a:p>
                  </a:txBody>
                  <a:tcPr>
                    <a:solidFill>
                      <a:srgbClr val="00B050"/>
                    </a:solidFill>
                  </a:tcPr>
                </a:tc>
                <a:tc>
                  <a:txBody>
                    <a:bodyPr/>
                    <a:lstStyle/>
                    <a:p>
                      <a:pPr algn="ctr"/>
                      <a:r>
                        <a:rPr lang="en-US" altLang="zh-CN" sz="2000" dirty="0"/>
                        <a:t>A</a:t>
                      </a:r>
                      <a:r>
                        <a:rPr lang="en-US" altLang="zh-CN" sz="2000" baseline="-25000" dirty="0"/>
                        <a:t>1</a:t>
                      </a:r>
                      <a:endParaRPr lang="zh-CN" altLang="en-US" sz="2000" baseline="-25000" dirty="0"/>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A</a:t>
                      </a:r>
                      <a:r>
                        <a:rPr lang="en-US" altLang="zh-CN" sz="2000" baseline="-25000" dirty="0"/>
                        <a:t>2</a:t>
                      </a:r>
                      <a:endParaRPr lang="zh-CN" altLang="en-US" sz="2000" baseline="-25000" dirty="0"/>
                    </a:p>
                  </a:txBody>
                  <a:tcPr>
                    <a:solidFill>
                      <a:srgbClr val="00B050"/>
                    </a:solidFill>
                  </a:tcPr>
                </a:tc>
                <a:extLst>
                  <a:ext uri="{0D108BD9-81ED-4DB2-BD59-A6C34878D82A}">
                    <a16:rowId xmlns:a16="http://schemas.microsoft.com/office/drawing/2014/main" val="3106480202"/>
                  </a:ext>
                </a:extLst>
              </a:tr>
            </a:tbl>
          </a:graphicData>
        </a:graphic>
      </p:graphicFrame>
      <p:sp>
        <p:nvSpPr>
          <p:cNvPr id="3" name="矩形 2"/>
          <p:cNvSpPr/>
          <p:nvPr/>
        </p:nvSpPr>
        <p:spPr>
          <a:xfrm>
            <a:off x="175469" y="5325015"/>
            <a:ext cx="8789019" cy="1200329"/>
          </a:xfrm>
          <a:prstGeom prst="rect">
            <a:avLst/>
          </a:prstGeom>
        </p:spPr>
        <p:txBody>
          <a:bodyPr wrap="square">
            <a:spAutoFit/>
          </a:bodyPr>
          <a:lstStyle/>
          <a:p>
            <a:pPr algn="just">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We could use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indirect addressing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register indirect addressing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displacement addressing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mode to shorten operand length.</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可用间接寻址、寄存器间接寻址、偏移寻址来缩短操作数长度</a:t>
            </a:r>
          </a:p>
        </p:txBody>
      </p:sp>
      <p:sp>
        <p:nvSpPr>
          <p:cNvPr id="4" name="矩形 3"/>
          <p:cNvSpPr/>
          <p:nvPr/>
        </p:nvSpPr>
        <p:spPr>
          <a:xfrm>
            <a:off x="6343117" y="3429000"/>
            <a:ext cx="1217000" cy="400110"/>
          </a:xfrm>
          <a:prstGeom prst="rect">
            <a:avLst/>
          </a:prstGeom>
        </p:spPr>
        <p:txBody>
          <a:bodyPr wrap="none">
            <a:spAutoFit/>
          </a:bodyPr>
          <a:lstStyle/>
          <a:p>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三操作数</a:t>
            </a:r>
            <a:endParaRPr lang="zh-CN" altLang="en-US" sz="2000" dirty="0"/>
          </a:p>
        </p:txBody>
      </p:sp>
      <p:sp>
        <p:nvSpPr>
          <p:cNvPr id="12" name="矩形 11"/>
          <p:cNvSpPr/>
          <p:nvPr/>
        </p:nvSpPr>
        <p:spPr>
          <a:xfrm>
            <a:off x="5263131" y="3892986"/>
            <a:ext cx="1217000" cy="400110"/>
          </a:xfrm>
          <a:prstGeom prst="rect">
            <a:avLst/>
          </a:prstGeom>
        </p:spPr>
        <p:txBody>
          <a:bodyPr wrap="none">
            <a:spAutoFit/>
          </a:bodyPr>
          <a:lstStyle/>
          <a:p>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二操作数</a:t>
            </a:r>
            <a:endParaRPr lang="zh-CN" altLang="en-US" sz="2000" dirty="0"/>
          </a:p>
        </p:txBody>
      </p:sp>
      <p:graphicFrame>
        <p:nvGraphicFramePr>
          <p:cNvPr id="13" name="表格 12"/>
          <p:cNvGraphicFramePr>
            <a:graphicFrameLocks noGrp="1"/>
          </p:cNvGraphicFramePr>
          <p:nvPr>
            <p:extLst>
              <p:ext uri="{D42A27DB-BD31-4B8C-83A1-F6EECF244321}">
                <p14:modId xmlns:p14="http://schemas.microsoft.com/office/powerpoint/2010/main" val="4278328399"/>
              </p:ext>
            </p:extLst>
          </p:nvPr>
        </p:nvGraphicFramePr>
        <p:xfrm>
          <a:off x="2123728" y="4393696"/>
          <a:ext cx="2088232" cy="396240"/>
        </p:xfrm>
        <a:graphic>
          <a:graphicData uri="http://schemas.openxmlformats.org/drawingml/2006/table">
            <a:tbl>
              <a:tblPr firstRow="1" bandRow="1">
                <a:tableStyleId>{5C22544A-7EE6-4342-B048-85BDC9FD1C3A}</a:tableStyleId>
              </a:tblPr>
              <a:tblGrid>
                <a:gridCol w="1044116">
                  <a:extLst>
                    <a:ext uri="{9D8B030D-6E8A-4147-A177-3AD203B41FA5}">
                      <a16:colId xmlns:a16="http://schemas.microsoft.com/office/drawing/2014/main" val="2426815535"/>
                    </a:ext>
                  </a:extLst>
                </a:gridCol>
                <a:gridCol w="1044116">
                  <a:extLst>
                    <a:ext uri="{9D8B030D-6E8A-4147-A177-3AD203B41FA5}">
                      <a16:colId xmlns:a16="http://schemas.microsoft.com/office/drawing/2014/main" val="3698743564"/>
                    </a:ext>
                  </a:extLst>
                </a:gridCol>
              </a:tblGrid>
              <a:tr h="249848">
                <a:tc>
                  <a:txBody>
                    <a:bodyPr/>
                    <a:lstStyle/>
                    <a:p>
                      <a:pPr algn="ctr"/>
                      <a:r>
                        <a:rPr lang="en-US" altLang="zh-CN" sz="2000" dirty="0"/>
                        <a:t>OP</a:t>
                      </a:r>
                      <a:endParaRPr lang="zh-CN" altLang="en-US" sz="2000" dirty="0"/>
                    </a:p>
                  </a:txBody>
                  <a:tcPr>
                    <a:solidFill>
                      <a:srgbClr val="00B050"/>
                    </a:solidFill>
                  </a:tcPr>
                </a:tc>
                <a:tc>
                  <a:txBody>
                    <a:bodyPr/>
                    <a:lstStyle/>
                    <a:p>
                      <a:pPr algn="ctr"/>
                      <a:r>
                        <a:rPr lang="en-US" altLang="zh-CN" sz="2000" dirty="0"/>
                        <a:t>A</a:t>
                      </a:r>
                      <a:r>
                        <a:rPr lang="en-US" altLang="zh-CN" sz="2000" baseline="-25000" dirty="0"/>
                        <a:t>1</a:t>
                      </a:r>
                      <a:endParaRPr lang="zh-CN" altLang="en-US" sz="2000" baseline="-25000" dirty="0"/>
                    </a:p>
                  </a:txBody>
                  <a:tcPr>
                    <a:solidFill>
                      <a:srgbClr val="00B050"/>
                    </a:solidFill>
                  </a:tcPr>
                </a:tc>
                <a:extLst>
                  <a:ext uri="{0D108BD9-81ED-4DB2-BD59-A6C34878D82A}">
                    <a16:rowId xmlns:a16="http://schemas.microsoft.com/office/drawing/2014/main" val="3106480202"/>
                  </a:ext>
                </a:extLst>
              </a:tr>
            </a:tbl>
          </a:graphicData>
        </a:graphic>
      </p:graphicFrame>
      <p:sp>
        <p:nvSpPr>
          <p:cNvPr id="14" name="矩形 13"/>
          <p:cNvSpPr/>
          <p:nvPr/>
        </p:nvSpPr>
        <p:spPr>
          <a:xfrm>
            <a:off x="4247615" y="4387325"/>
            <a:ext cx="1217000" cy="400110"/>
          </a:xfrm>
          <a:prstGeom prst="rect">
            <a:avLst/>
          </a:prstGeom>
        </p:spPr>
        <p:txBody>
          <a:bodyPr wrap="none">
            <a:spAutoFit/>
          </a:bodyPr>
          <a:lstStyle/>
          <a:p>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一操作数</a:t>
            </a:r>
            <a:endParaRPr lang="zh-CN" altLang="en-US" sz="2000" dirty="0"/>
          </a:p>
        </p:txBody>
      </p:sp>
      <p:graphicFrame>
        <p:nvGraphicFramePr>
          <p:cNvPr id="15" name="表格 14"/>
          <p:cNvGraphicFramePr>
            <a:graphicFrameLocks noGrp="1"/>
          </p:cNvGraphicFramePr>
          <p:nvPr>
            <p:extLst>
              <p:ext uri="{D42A27DB-BD31-4B8C-83A1-F6EECF244321}">
                <p14:modId xmlns:p14="http://schemas.microsoft.com/office/powerpoint/2010/main" val="1090771082"/>
              </p:ext>
            </p:extLst>
          </p:nvPr>
        </p:nvGraphicFramePr>
        <p:xfrm>
          <a:off x="2123728" y="4881664"/>
          <a:ext cx="1044116" cy="396240"/>
        </p:xfrm>
        <a:graphic>
          <a:graphicData uri="http://schemas.openxmlformats.org/drawingml/2006/table">
            <a:tbl>
              <a:tblPr firstRow="1" bandRow="1">
                <a:tableStyleId>{5C22544A-7EE6-4342-B048-85BDC9FD1C3A}</a:tableStyleId>
              </a:tblPr>
              <a:tblGrid>
                <a:gridCol w="1044116">
                  <a:extLst>
                    <a:ext uri="{9D8B030D-6E8A-4147-A177-3AD203B41FA5}">
                      <a16:colId xmlns:a16="http://schemas.microsoft.com/office/drawing/2014/main" val="2426815535"/>
                    </a:ext>
                  </a:extLst>
                </a:gridCol>
              </a:tblGrid>
              <a:tr h="249848">
                <a:tc>
                  <a:txBody>
                    <a:bodyPr/>
                    <a:lstStyle/>
                    <a:p>
                      <a:pPr algn="ctr"/>
                      <a:r>
                        <a:rPr lang="en-US" altLang="zh-CN" sz="2000" dirty="0"/>
                        <a:t>OP</a:t>
                      </a:r>
                      <a:endParaRPr lang="zh-CN" altLang="en-US" sz="2000" dirty="0"/>
                    </a:p>
                  </a:txBody>
                  <a:tcPr>
                    <a:solidFill>
                      <a:srgbClr val="00B050"/>
                    </a:solidFill>
                  </a:tcPr>
                </a:tc>
                <a:extLst>
                  <a:ext uri="{0D108BD9-81ED-4DB2-BD59-A6C34878D82A}">
                    <a16:rowId xmlns:a16="http://schemas.microsoft.com/office/drawing/2014/main" val="3106480202"/>
                  </a:ext>
                </a:extLst>
              </a:tr>
            </a:tbl>
          </a:graphicData>
        </a:graphic>
      </p:graphicFrame>
      <p:sp>
        <p:nvSpPr>
          <p:cNvPr id="16" name="矩形 15"/>
          <p:cNvSpPr/>
          <p:nvPr/>
        </p:nvSpPr>
        <p:spPr>
          <a:xfrm>
            <a:off x="3275856" y="4860402"/>
            <a:ext cx="1087157" cy="400110"/>
          </a:xfrm>
          <a:prstGeom prst="rect">
            <a:avLst/>
          </a:prstGeom>
        </p:spPr>
        <p:txBody>
          <a:bodyPr wrap="none">
            <a:spAutoFit/>
          </a:bodyPr>
          <a:lstStyle/>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操作数</a:t>
            </a:r>
            <a:endParaRPr lang="zh-CN" altLang="en-US" sz="2000" dirty="0"/>
          </a:p>
        </p:txBody>
      </p:sp>
    </p:spTree>
    <p:extLst>
      <p:ext uri="{BB962C8B-B14F-4D97-AF65-F5344CB8AC3E}">
        <p14:creationId xmlns:p14="http://schemas.microsoft.com/office/powerpoint/2010/main" val="270204405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187624" y="1103399"/>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Encoding An Instruction Set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指令集编码</a:t>
            </a:r>
          </a:p>
        </p:txBody>
      </p:sp>
      <p:sp>
        <p:nvSpPr>
          <p:cNvPr id="8" name="Text Box 5"/>
          <p:cNvSpPr txBox="1">
            <a:spLocks noChangeArrowheads="1"/>
          </p:cNvSpPr>
          <p:nvPr/>
        </p:nvSpPr>
        <p:spPr bwMode="auto">
          <a:xfrm>
            <a:off x="94456" y="1700808"/>
            <a:ext cx="8915400" cy="4311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10000"/>
              </a:spcBef>
              <a:spcAft>
                <a:spcPts val="600"/>
              </a:spcAft>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operation is typically specified in one field, called the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opcode</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important decision is how to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encode the addressing modes with the operations</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zh-CN" altLang="en-US"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10000"/>
              </a:spcBef>
              <a:spcAft>
                <a:spcPts val="600"/>
              </a:spcAft>
              <a:buSzPct val="5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Addressing mode can be encoded as part of opcode.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Load-store machine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with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only one memory operand</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only one or two addressing modes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将寻址方式编码于操作码中，由操作码在描述指令操作的同时，也描述了相应操作的寻址方式</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10000"/>
              </a:spcBef>
              <a:spcAft>
                <a:spcPts val="600"/>
              </a:spcAft>
              <a:buSzPct val="50000"/>
              <a:buFont typeface="Arial" panose="020B0604020202020204" pitchFamily="34" charset="0"/>
              <a:buChar char="•"/>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For machines with a large combinations of operands × addressing modes , typically an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address specifier</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needed for each operand.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Address specifier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tells what addressing mode is used to access the operand.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为每个操作数设置一个</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地址描述符</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，由该地址描述符表示相应操作数的寻址方式</a:t>
            </a:r>
            <a:endParaRPr lang="zh-CN" altLang="en-US" b="1"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pSp>
        <p:nvGrpSpPr>
          <p:cNvPr id="10" name="Group 21"/>
          <p:cNvGrpSpPr>
            <a:grpSpLocks/>
          </p:cNvGrpSpPr>
          <p:nvPr/>
        </p:nvGrpSpPr>
        <p:grpSpPr bwMode="auto">
          <a:xfrm>
            <a:off x="1115616" y="6059700"/>
            <a:ext cx="7200726" cy="577653"/>
            <a:chOff x="528" y="3504"/>
            <a:chExt cx="4896" cy="576"/>
          </a:xfrm>
        </p:grpSpPr>
        <p:sp>
          <p:nvSpPr>
            <p:cNvPr id="11" name="Rectangle 4"/>
            <p:cNvSpPr>
              <a:spLocks noChangeArrowheads="1"/>
            </p:cNvSpPr>
            <p:nvPr/>
          </p:nvSpPr>
          <p:spPr bwMode="auto">
            <a:xfrm>
              <a:off x="528" y="3504"/>
              <a:ext cx="4896" cy="576"/>
            </a:xfrm>
            <a:prstGeom prst="rect">
              <a:avLst/>
            </a:prstGeom>
            <a:solidFill>
              <a:srgbClr val="008000"/>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endParaRPr lang="en-US" altLang="zh-CN" sz="2000">
                <a:solidFill>
                  <a:srgbClr val="FF0000"/>
                </a:solidFill>
                <a:latin typeface="Arial" panose="020B0604020202020204" pitchFamily="34" charset="0"/>
                <a:ea typeface="MS PGothic" panose="020B0600070205080204" pitchFamily="34" charset="-128"/>
              </a:endParaRPr>
            </a:p>
          </p:txBody>
        </p:sp>
        <p:sp>
          <p:nvSpPr>
            <p:cNvPr id="12" name="Text Box 5"/>
            <p:cNvSpPr txBox="1">
              <a:spLocks noChangeArrowheads="1"/>
            </p:cNvSpPr>
            <p:nvPr/>
          </p:nvSpPr>
          <p:spPr bwMode="auto">
            <a:xfrm>
              <a:off x="576" y="3648"/>
              <a:ext cx="816"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zh-CN" altLang="en-US" sz="2000" b="1">
                  <a:solidFill>
                    <a:srgbClr val="FF0000"/>
                  </a:solidFill>
                  <a:effectLst>
                    <a:outerShdw blurRad="38100" dist="38100" dir="2700000" algn="tl">
                      <a:srgbClr val="C0C0C0"/>
                    </a:outerShdw>
                  </a:effectLst>
                  <a:latin typeface="华文中宋" pitchFamily="2" charset="-122"/>
                  <a:ea typeface="华文中宋" pitchFamily="2" charset="-122"/>
                </a:rPr>
                <a:t>操作码</a:t>
              </a:r>
            </a:p>
          </p:txBody>
        </p:sp>
        <p:sp>
          <p:nvSpPr>
            <p:cNvPr id="13" name="Line 6"/>
            <p:cNvSpPr>
              <a:spLocks noChangeShapeType="1"/>
            </p:cNvSpPr>
            <p:nvPr/>
          </p:nvSpPr>
          <p:spPr bwMode="auto">
            <a:xfrm>
              <a:off x="1392"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4" name="Line 8"/>
            <p:cNvSpPr>
              <a:spLocks noChangeShapeType="1"/>
            </p:cNvSpPr>
            <p:nvPr/>
          </p:nvSpPr>
          <p:spPr bwMode="auto">
            <a:xfrm>
              <a:off x="2064"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nvGrpSpPr>
            <p:cNvPr id="15" name="Group 11"/>
            <p:cNvGrpSpPr>
              <a:grpSpLocks/>
            </p:cNvGrpSpPr>
            <p:nvPr/>
          </p:nvGrpSpPr>
          <p:grpSpPr bwMode="auto">
            <a:xfrm>
              <a:off x="1440" y="3648"/>
              <a:ext cx="1248" cy="252"/>
              <a:chOff x="1440" y="3648"/>
              <a:chExt cx="1248" cy="252"/>
            </a:xfrm>
          </p:grpSpPr>
          <p:sp>
            <p:nvSpPr>
              <p:cNvPr id="28" name="Text Box 7"/>
              <p:cNvSpPr txBox="1">
                <a:spLocks noChangeArrowheads="1"/>
              </p:cNvSpPr>
              <p:nvPr/>
            </p:nvSpPr>
            <p:spPr bwMode="auto">
              <a:xfrm>
                <a:off x="1440"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AD1</a:t>
                </a:r>
              </a:p>
            </p:txBody>
          </p:sp>
          <p:sp>
            <p:nvSpPr>
              <p:cNvPr id="29" name="Text Box 9"/>
              <p:cNvSpPr txBox="1">
                <a:spLocks noChangeArrowheads="1"/>
              </p:cNvSpPr>
              <p:nvPr/>
            </p:nvSpPr>
            <p:spPr bwMode="auto">
              <a:xfrm>
                <a:off x="2064"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a:solidFill>
                      <a:srgbClr val="FF0000"/>
                    </a:solidFill>
                    <a:effectLst>
                      <a:outerShdw blurRad="38100" dist="38100" dir="2700000" algn="tl">
                        <a:srgbClr val="C0C0C0"/>
                      </a:outerShdw>
                    </a:effectLst>
                    <a:latin typeface="华文中宋" pitchFamily="2" charset="-122"/>
                    <a:ea typeface="华文中宋" pitchFamily="2" charset="-122"/>
                  </a:rPr>
                  <a:t>AF1</a:t>
                </a:r>
              </a:p>
            </p:txBody>
          </p:sp>
        </p:grpSp>
        <p:sp>
          <p:nvSpPr>
            <p:cNvPr id="16" name="Line 10"/>
            <p:cNvSpPr>
              <a:spLocks noChangeShapeType="1"/>
            </p:cNvSpPr>
            <p:nvPr/>
          </p:nvSpPr>
          <p:spPr bwMode="auto">
            <a:xfrm>
              <a:off x="2688"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nvGrpSpPr>
            <p:cNvPr id="19" name="Group 12"/>
            <p:cNvGrpSpPr>
              <a:grpSpLocks/>
            </p:cNvGrpSpPr>
            <p:nvPr/>
          </p:nvGrpSpPr>
          <p:grpSpPr bwMode="auto">
            <a:xfrm>
              <a:off x="2736" y="3648"/>
              <a:ext cx="1248" cy="252"/>
              <a:chOff x="1440" y="3648"/>
              <a:chExt cx="1248" cy="252"/>
            </a:xfrm>
          </p:grpSpPr>
          <p:sp>
            <p:nvSpPr>
              <p:cNvPr id="26" name="Text Box 13"/>
              <p:cNvSpPr txBox="1">
                <a:spLocks noChangeArrowheads="1"/>
              </p:cNvSpPr>
              <p:nvPr/>
            </p:nvSpPr>
            <p:spPr bwMode="auto">
              <a:xfrm>
                <a:off x="1440"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a:solidFill>
                      <a:srgbClr val="FF0000"/>
                    </a:solidFill>
                    <a:effectLst>
                      <a:outerShdw blurRad="38100" dist="38100" dir="2700000" algn="tl">
                        <a:srgbClr val="C0C0C0"/>
                      </a:outerShdw>
                    </a:effectLst>
                    <a:latin typeface="华文中宋" pitchFamily="2" charset="-122"/>
                    <a:ea typeface="华文中宋" pitchFamily="2" charset="-122"/>
                  </a:rPr>
                  <a:t>AD2</a:t>
                </a:r>
              </a:p>
            </p:txBody>
          </p:sp>
          <p:sp>
            <p:nvSpPr>
              <p:cNvPr id="27" name="Text Box 14"/>
              <p:cNvSpPr txBox="1">
                <a:spLocks noChangeArrowheads="1"/>
              </p:cNvSpPr>
              <p:nvPr/>
            </p:nvSpPr>
            <p:spPr bwMode="auto">
              <a:xfrm>
                <a:off x="2064"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a:solidFill>
                      <a:srgbClr val="FF0000"/>
                    </a:solidFill>
                    <a:effectLst>
                      <a:outerShdw blurRad="38100" dist="38100" dir="2700000" algn="tl">
                        <a:srgbClr val="C0C0C0"/>
                      </a:outerShdw>
                    </a:effectLst>
                    <a:latin typeface="华文中宋" pitchFamily="2" charset="-122"/>
                    <a:ea typeface="华文中宋" pitchFamily="2" charset="-122"/>
                  </a:rPr>
                  <a:t>AF2</a:t>
                </a:r>
              </a:p>
            </p:txBody>
          </p:sp>
        </p:grpSp>
        <p:grpSp>
          <p:nvGrpSpPr>
            <p:cNvPr id="20" name="Group 15"/>
            <p:cNvGrpSpPr>
              <a:grpSpLocks/>
            </p:cNvGrpSpPr>
            <p:nvPr/>
          </p:nvGrpSpPr>
          <p:grpSpPr bwMode="auto">
            <a:xfrm>
              <a:off x="4128" y="3648"/>
              <a:ext cx="1248" cy="252"/>
              <a:chOff x="1440" y="3648"/>
              <a:chExt cx="1248" cy="252"/>
            </a:xfrm>
          </p:grpSpPr>
          <p:sp>
            <p:nvSpPr>
              <p:cNvPr id="24" name="Text Box 16"/>
              <p:cNvSpPr txBox="1">
                <a:spLocks noChangeArrowheads="1"/>
              </p:cNvSpPr>
              <p:nvPr/>
            </p:nvSpPr>
            <p:spPr bwMode="auto">
              <a:xfrm>
                <a:off x="1440"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a:solidFill>
                      <a:srgbClr val="FF0000"/>
                    </a:solidFill>
                    <a:effectLst>
                      <a:outerShdw blurRad="38100" dist="38100" dir="2700000" algn="tl">
                        <a:srgbClr val="C0C0C0"/>
                      </a:outerShdw>
                    </a:effectLst>
                    <a:latin typeface="华文中宋" pitchFamily="2" charset="-122"/>
                    <a:ea typeface="华文中宋" pitchFamily="2" charset="-122"/>
                  </a:rPr>
                  <a:t>AD3</a:t>
                </a:r>
              </a:p>
            </p:txBody>
          </p:sp>
          <p:sp>
            <p:nvSpPr>
              <p:cNvPr id="25" name="Text Box 17"/>
              <p:cNvSpPr txBox="1">
                <a:spLocks noChangeArrowheads="1"/>
              </p:cNvSpPr>
              <p:nvPr/>
            </p:nvSpPr>
            <p:spPr bwMode="auto">
              <a:xfrm>
                <a:off x="2064" y="3648"/>
                <a:ext cx="624" cy="25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AF3</a:t>
                </a:r>
              </a:p>
            </p:txBody>
          </p:sp>
        </p:grpSp>
        <p:sp>
          <p:nvSpPr>
            <p:cNvPr id="21" name="Line 18"/>
            <p:cNvSpPr>
              <a:spLocks noChangeShapeType="1"/>
            </p:cNvSpPr>
            <p:nvPr/>
          </p:nvSpPr>
          <p:spPr bwMode="auto">
            <a:xfrm>
              <a:off x="3360"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2" name="Line 19"/>
            <p:cNvSpPr>
              <a:spLocks noChangeShapeType="1"/>
            </p:cNvSpPr>
            <p:nvPr/>
          </p:nvSpPr>
          <p:spPr bwMode="auto">
            <a:xfrm>
              <a:off x="4032"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3" name="Line 20"/>
            <p:cNvSpPr>
              <a:spLocks noChangeShapeType="1"/>
            </p:cNvSpPr>
            <p:nvPr/>
          </p:nvSpPr>
          <p:spPr bwMode="auto">
            <a:xfrm>
              <a:off x="4752" y="3504"/>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spTree>
    <p:extLst>
      <p:ext uri="{BB962C8B-B14F-4D97-AF65-F5344CB8AC3E}">
        <p14:creationId xmlns:p14="http://schemas.microsoft.com/office/powerpoint/2010/main" val="115977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187624" y="1103399"/>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Encoding An Instruction Set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指令集编码</a:t>
            </a:r>
          </a:p>
        </p:txBody>
      </p:sp>
      <p:sp>
        <p:nvSpPr>
          <p:cNvPr id="9" name="Text Box 5"/>
          <p:cNvSpPr txBox="1">
            <a:spLocks noChangeArrowheads="1"/>
          </p:cNvSpPr>
          <p:nvPr/>
        </p:nvSpPr>
        <p:spPr bwMode="auto">
          <a:xfrm>
            <a:off x="130175" y="1700808"/>
            <a:ext cx="8906321" cy="467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5000"/>
              </a:lnSpc>
              <a:spcBef>
                <a:spcPct val="25000"/>
              </a:spcBef>
              <a:buFont typeface="Symbol" panose="05050102010706020507" pitchFamily="18" charset="2"/>
              <a:buChar char="¨"/>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We must balance several competing forces when encoding instruction set. </a:t>
            </a:r>
          </a:p>
          <a:p>
            <a:pPr marL="342900" indent="-342900" algn="just">
              <a:lnSpc>
                <a:spcPct val="95000"/>
              </a:lnSpc>
              <a:spcBef>
                <a:spcPct val="25000"/>
              </a:spcBef>
              <a:buFont typeface="Symbol" panose="05050102010706020507" pitchFamily="18" charset="2"/>
              <a:buChar char="¨"/>
            </a:pP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Principles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95000"/>
              </a:lnSpc>
              <a:spcBef>
                <a:spcPct val="25000"/>
              </a:spcBef>
              <a:buSzPct val="50000"/>
              <a:buFont typeface="Arial" panose="020B0604020202020204" pitchFamily="34" charset="0"/>
              <a:buChar char="•"/>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The desire to have as many registers and addressing modes as possible.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寄存器和寻址模式越多越好</a:t>
            </a:r>
          </a:p>
          <a:p>
            <a:pPr marL="342900" indent="-342900" algn="just">
              <a:lnSpc>
                <a:spcPct val="95000"/>
              </a:lnSpc>
              <a:spcBef>
                <a:spcPct val="25000"/>
              </a:spcBef>
              <a:buSzPct val="50000"/>
              <a:buFont typeface="Arial" panose="020B0604020202020204" pitchFamily="34" charset="0"/>
              <a:buChar char="•"/>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The impact of the size of the register and addressing mode fields on average instruction size and hence on average program size.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充分考虑寄存器字段和寻址模式字段的大小对平均指令大小的影响，以及对程序大小的影响</a:t>
            </a:r>
          </a:p>
          <a:p>
            <a:pPr marL="342900" indent="-342900" algn="just">
              <a:lnSpc>
                <a:spcPct val="95000"/>
              </a:lnSpc>
              <a:spcBef>
                <a:spcPct val="25000"/>
              </a:spcBef>
              <a:buSzPct val="50000"/>
              <a:buFont typeface="Arial" panose="020B0604020202020204" pitchFamily="34" charset="0"/>
              <a:buChar char="•"/>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 A desire to encode instructions into lengths that are </a:t>
            </a:r>
            <a:r>
              <a:rPr lang="en-US" altLang="zh-CN"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easy to handle</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Architect wants instructions to be in </a:t>
            </a:r>
            <a:r>
              <a:rPr lang="en-US" altLang="zh-CN"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multiples of bytes</a:t>
            </a: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rather than arbitrary length.</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设计出的指令集格式能够在具体实现中容易处理</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指令字长应该是字节的整数倍，而不是任意的位数</a:t>
            </a:r>
            <a:endPar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42106848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187624" y="1103399"/>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Encoding An Instruction Set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指令集编码</a:t>
            </a:r>
          </a:p>
        </p:txBody>
      </p:sp>
      <p:sp>
        <p:nvSpPr>
          <p:cNvPr id="9" name="Text Box 5"/>
          <p:cNvSpPr txBox="1">
            <a:spLocks noChangeArrowheads="1"/>
          </p:cNvSpPr>
          <p:nvPr/>
        </p:nvSpPr>
        <p:spPr bwMode="auto">
          <a:xfrm>
            <a:off x="130175" y="1785268"/>
            <a:ext cx="8906321" cy="85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5000"/>
              </a:lnSpc>
              <a:spcBef>
                <a:spcPct val="25000"/>
              </a:spcBef>
              <a:buFont typeface="Symbol" panose="05050102010706020507" pitchFamily="18" charset="2"/>
              <a:buChar char="¨"/>
            </a:pP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任意字长指令在按位编址主存中存贮：</a:t>
            </a:r>
            <a:endPar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95000"/>
              </a:lnSpc>
              <a:spcBef>
                <a:spcPct val="25000"/>
              </a:spcBef>
              <a:buFont typeface="Symbol" panose="05050102010706020507" pitchFamily="18" charset="2"/>
              <a:buChar char="¨"/>
            </a:pPr>
            <a:endPar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67780" y="2431785"/>
            <a:ext cx="6768752" cy="3744416"/>
          </a:xfrm>
          <a:prstGeom prst="rect">
            <a:avLst/>
          </a:prstGeom>
        </p:spPr>
      </p:pic>
    </p:spTree>
    <p:extLst>
      <p:ext uri="{BB962C8B-B14F-4D97-AF65-F5344CB8AC3E}">
        <p14:creationId xmlns:p14="http://schemas.microsoft.com/office/powerpoint/2010/main" val="12928925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982935" y="1115456"/>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Encoding An Instruction Set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指令集编码</a:t>
            </a:r>
          </a:p>
        </p:txBody>
      </p:sp>
      <p:sp>
        <p:nvSpPr>
          <p:cNvPr id="9" name="Text Box 5"/>
          <p:cNvSpPr txBox="1">
            <a:spLocks noChangeArrowheads="1"/>
          </p:cNvSpPr>
          <p:nvPr/>
        </p:nvSpPr>
        <p:spPr bwMode="auto">
          <a:xfrm>
            <a:off x="130175" y="1775795"/>
            <a:ext cx="8906321" cy="5200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5000"/>
              </a:lnSpc>
              <a:spcBef>
                <a:spcPct val="25000"/>
              </a:spcBef>
              <a:buFont typeface="Symbol" panose="05050102010706020507" pitchFamily="18" charset="2"/>
              <a:buChar char="¨"/>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Three popular choices for encoding the instruction set:</a:t>
            </a:r>
          </a:p>
          <a:p>
            <a:pPr marL="540000" indent="-342900" algn="just">
              <a:lnSpc>
                <a:spcPct val="95000"/>
              </a:lnSpc>
              <a:spcBef>
                <a:spcPct val="2000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first we call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variable(</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变长</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since it </a:t>
            </a:r>
            <a:r>
              <a:rPr lang="en-US" altLang="zh-CN"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allows virtually all addressing modes to be with all operations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 best when there are many addressing modes and operations.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允许所有操作有任何寻址模式，当有很多寻址模式和操作时最佳</a:t>
            </a:r>
          </a:p>
          <a:p>
            <a:pPr marL="540000" indent="-342900" algn="just">
              <a:lnSpc>
                <a:spcPct val="95000"/>
              </a:lnSpc>
              <a:spcBef>
                <a:spcPct val="2000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second we call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fixed(</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定长</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combines the operation and the addressing mode into the opcode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It works best when there are few addressing modes and operations.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将操作和寻址模式结合到操作码域，当有很少寻址模式和操作时最佳</a:t>
            </a:r>
          </a:p>
          <a:p>
            <a:pPr marL="540000" indent="-342900" algn="just">
              <a:lnSpc>
                <a:spcPct val="95000"/>
              </a:lnSpc>
              <a:spcBef>
                <a:spcPct val="20000"/>
              </a:spcBef>
              <a:spcAft>
                <a:spcPts val="60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third called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hybrid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混合</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 a </a:t>
            </a:r>
            <a:r>
              <a:rPr lang="en-US" altLang="zh-CN"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trade-off between the size of programs versus ease of decoding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程序大小与易于解码之间的折中</a:t>
            </a:r>
          </a:p>
          <a:p>
            <a:pPr marL="342900" indent="-342900" algn="just">
              <a:lnSpc>
                <a:spcPct val="95000"/>
              </a:lnSpc>
              <a:spcBef>
                <a:spcPct val="25000"/>
              </a:spcBef>
              <a:buFont typeface="Symbol" panose="05050102010706020507" pitchFamily="18" charset="2"/>
              <a:buChar char="¨"/>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775094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982935" y="1115456"/>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Encoding An Instruction Set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指令集编码</a:t>
            </a:r>
          </a:p>
        </p:txBody>
      </p:sp>
      <p:sp>
        <p:nvSpPr>
          <p:cNvPr id="9" name="Text Box 5"/>
          <p:cNvSpPr txBox="1">
            <a:spLocks noChangeArrowheads="1"/>
          </p:cNvSpPr>
          <p:nvPr/>
        </p:nvSpPr>
        <p:spPr bwMode="auto">
          <a:xfrm>
            <a:off x="130175" y="1775795"/>
            <a:ext cx="8906321" cy="445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5000"/>
              </a:lnSpc>
              <a:spcBef>
                <a:spcPct val="25000"/>
              </a:spcBef>
              <a:buFont typeface="Symbol" panose="05050102010706020507" pitchFamily="18" charset="2"/>
              <a:buChar char="¨"/>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Three popular choices for encoding the instruction set:</a:t>
            </a:r>
          </a:p>
        </p:txBody>
      </p:sp>
      <p:grpSp>
        <p:nvGrpSpPr>
          <p:cNvPr id="2" name="组合 1"/>
          <p:cNvGrpSpPr/>
          <p:nvPr/>
        </p:nvGrpSpPr>
        <p:grpSpPr>
          <a:xfrm>
            <a:off x="572415" y="2746633"/>
            <a:ext cx="5977160" cy="489235"/>
            <a:chOff x="914701" y="2708919"/>
            <a:chExt cx="5977160" cy="489235"/>
          </a:xfrm>
        </p:grpSpPr>
        <p:sp>
          <p:nvSpPr>
            <p:cNvPr id="10" name="Rectangle 5"/>
            <p:cNvSpPr>
              <a:spLocks noChangeArrowheads="1"/>
            </p:cNvSpPr>
            <p:nvPr/>
          </p:nvSpPr>
          <p:spPr bwMode="auto">
            <a:xfrm>
              <a:off x="914701" y="2708919"/>
              <a:ext cx="5977160" cy="489235"/>
            </a:xfrm>
            <a:prstGeom prst="rect">
              <a:avLst/>
            </a:prstGeom>
            <a:solidFill>
              <a:srgbClr val="008000"/>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2000"/>
            </a:p>
          </p:txBody>
        </p:sp>
        <p:sp>
          <p:nvSpPr>
            <p:cNvPr id="11" name="Text Box 6"/>
            <p:cNvSpPr txBox="1">
              <a:spLocks noChangeArrowheads="1"/>
            </p:cNvSpPr>
            <p:nvPr/>
          </p:nvSpPr>
          <p:spPr bwMode="auto">
            <a:xfrm>
              <a:off x="973301" y="2780928"/>
              <a:ext cx="996193" cy="27859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zh-CN" altLang="en-US" sz="2000" b="1" dirty="0">
                  <a:solidFill>
                    <a:srgbClr val="FF0000"/>
                  </a:solidFill>
                  <a:effectLst>
                    <a:outerShdw blurRad="38100" dist="38100" dir="2700000" algn="tl">
                      <a:srgbClr val="C0C0C0"/>
                    </a:outerShdw>
                  </a:effectLst>
                  <a:latin typeface="华文中宋" pitchFamily="2" charset="-122"/>
                  <a:ea typeface="华文中宋" pitchFamily="2" charset="-122"/>
                </a:rPr>
                <a:t>操作码</a:t>
              </a:r>
            </a:p>
          </p:txBody>
        </p:sp>
        <p:sp>
          <p:nvSpPr>
            <p:cNvPr id="12" name="Line 7"/>
            <p:cNvSpPr>
              <a:spLocks noChangeShapeType="1"/>
            </p:cNvSpPr>
            <p:nvPr/>
          </p:nvSpPr>
          <p:spPr bwMode="auto">
            <a:xfrm>
              <a:off x="1969494" y="2708919"/>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13" name="Line 8"/>
            <p:cNvSpPr>
              <a:spLocks noChangeShapeType="1"/>
            </p:cNvSpPr>
            <p:nvPr/>
          </p:nvSpPr>
          <p:spPr bwMode="auto">
            <a:xfrm>
              <a:off x="2789888" y="2708919"/>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nvGrpSpPr>
            <p:cNvPr id="14" name="Group 9"/>
            <p:cNvGrpSpPr>
              <a:grpSpLocks/>
            </p:cNvGrpSpPr>
            <p:nvPr/>
          </p:nvGrpSpPr>
          <p:grpSpPr bwMode="auto">
            <a:xfrm>
              <a:off x="2028094" y="2781115"/>
              <a:ext cx="1523590" cy="278592"/>
              <a:chOff x="1440" y="3589"/>
              <a:chExt cx="1248" cy="328"/>
            </a:xfrm>
          </p:grpSpPr>
          <p:sp>
            <p:nvSpPr>
              <p:cNvPr id="27" name="Text Box 10"/>
              <p:cNvSpPr txBox="1">
                <a:spLocks noChangeArrowheads="1"/>
              </p:cNvSpPr>
              <p:nvPr/>
            </p:nvSpPr>
            <p:spPr bwMode="auto">
              <a:xfrm>
                <a:off x="1440" y="3589"/>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AD1</a:t>
                </a:r>
              </a:p>
            </p:txBody>
          </p:sp>
          <p:sp>
            <p:nvSpPr>
              <p:cNvPr id="28" name="Text Box 11"/>
              <p:cNvSpPr txBox="1">
                <a:spLocks noChangeArrowheads="1"/>
              </p:cNvSpPr>
              <p:nvPr/>
            </p:nvSpPr>
            <p:spPr bwMode="auto">
              <a:xfrm>
                <a:off x="2064" y="3589"/>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AF1</a:t>
                </a:r>
              </a:p>
            </p:txBody>
          </p:sp>
        </p:grpSp>
        <p:sp>
          <p:nvSpPr>
            <p:cNvPr id="15" name="Line 12"/>
            <p:cNvSpPr>
              <a:spLocks noChangeShapeType="1"/>
            </p:cNvSpPr>
            <p:nvPr/>
          </p:nvSpPr>
          <p:spPr bwMode="auto">
            <a:xfrm>
              <a:off x="3551683" y="2708919"/>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nvGrpSpPr>
            <p:cNvPr id="16" name="Group 13"/>
            <p:cNvGrpSpPr>
              <a:grpSpLocks/>
            </p:cNvGrpSpPr>
            <p:nvPr/>
          </p:nvGrpSpPr>
          <p:grpSpPr bwMode="auto">
            <a:xfrm>
              <a:off x="3610283" y="2781115"/>
              <a:ext cx="1523590" cy="278592"/>
              <a:chOff x="1440" y="3589"/>
              <a:chExt cx="1248" cy="328"/>
            </a:xfrm>
          </p:grpSpPr>
          <p:sp>
            <p:nvSpPr>
              <p:cNvPr id="25" name="Text Box 14"/>
              <p:cNvSpPr txBox="1">
                <a:spLocks noChangeArrowheads="1"/>
              </p:cNvSpPr>
              <p:nvPr/>
            </p:nvSpPr>
            <p:spPr bwMode="auto">
              <a:xfrm>
                <a:off x="1440" y="3589"/>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AD2</a:t>
                </a:r>
              </a:p>
            </p:txBody>
          </p:sp>
          <p:sp>
            <p:nvSpPr>
              <p:cNvPr id="26" name="Text Box 15"/>
              <p:cNvSpPr txBox="1">
                <a:spLocks noChangeArrowheads="1"/>
              </p:cNvSpPr>
              <p:nvPr/>
            </p:nvSpPr>
            <p:spPr bwMode="auto">
              <a:xfrm>
                <a:off x="2064" y="3589"/>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AF2</a:t>
                </a:r>
              </a:p>
            </p:txBody>
          </p:sp>
        </p:grpSp>
        <p:grpSp>
          <p:nvGrpSpPr>
            <p:cNvPr id="19" name="Group 16"/>
            <p:cNvGrpSpPr>
              <a:grpSpLocks/>
            </p:cNvGrpSpPr>
            <p:nvPr/>
          </p:nvGrpSpPr>
          <p:grpSpPr bwMode="auto">
            <a:xfrm>
              <a:off x="5309672" y="2781115"/>
              <a:ext cx="1523590" cy="278592"/>
              <a:chOff x="1440" y="3589"/>
              <a:chExt cx="1248" cy="328"/>
            </a:xfrm>
          </p:grpSpPr>
          <p:sp>
            <p:nvSpPr>
              <p:cNvPr id="23" name="Text Box 17"/>
              <p:cNvSpPr txBox="1">
                <a:spLocks noChangeArrowheads="1"/>
              </p:cNvSpPr>
              <p:nvPr/>
            </p:nvSpPr>
            <p:spPr bwMode="auto">
              <a:xfrm>
                <a:off x="1440" y="3589"/>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AD3</a:t>
                </a:r>
              </a:p>
            </p:txBody>
          </p:sp>
          <p:sp>
            <p:nvSpPr>
              <p:cNvPr id="24" name="Text Box 18"/>
              <p:cNvSpPr txBox="1">
                <a:spLocks noChangeArrowheads="1"/>
              </p:cNvSpPr>
              <p:nvPr/>
            </p:nvSpPr>
            <p:spPr bwMode="auto">
              <a:xfrm>
                <a:off x="2064" y="3589"/>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AF3</a:t>
                </a:r>
              </a:p>
            </p:txBody>
          </p:sp>
        </p:grpSp>
        <p:sp>
          <p:nvSpPr>
            <p:cNvPr id="20" name="Line 19"/>
            <p:cNvSpPr>
              <a:spLocks noChangeShapeType="1"/>
            </p:cNvSpPr>
            <p:nvPr/>
          </p:nvSpPr>
          <p:spPr bwMode="auto">
            <a:xfrm>
              <a:off x="4372078" y="2708919"/>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1" name="Line 20"/>
            <p:cNvSpPr>
              <a:spLocks noChangeShapeType="1"/>
            </p:cNvSpPr>
            <p:nvPr/>
          </p:nvSpPr>
          <p:spPr bwMode="auto">
            <a:xfrm>
              <a:off x="5192472" y="2708919"/>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22" name="Line 21"/>
            <p:cNvSpPr>
              <a:spLocks noChangeShapeType="1"/>
            </p:cNvSpPr>
            <p:nvPr/>
          </p:nvSpPr>
          <p:spPr bwMode="auto">
            <a:xfrm>
              <a:off x="6071466" y="2708919"/>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grpSp>
        <p:nvGrpSpPr>
          <p:cNvPr id="3" name="组合 2"/>
          <p:cNvGrpSpPr/>
          <p:nvPr/>
        </p:nvGrpSpPr>
        <p:grpSpPr>
          <a:xfrm>
            <a:off x="569541" y="3832010"/>
            <a:ext cx="5977160" cy="489235"/>
            <a:chOff x="924013" y="3848208"/>
            <a:chExt cx="5977160" cy="489235"/>
          </a:xfrm>
        </p:grpSpPr>
        <p:sp>
          <p:nvSpPr>
            <p:cNvPr id="30" name="Rectangle 23"/>
            <p:cNvSpPr>
              <a:spLocks noChangeArrowheads="1"/>
            </p:cNvSpPr>
            <p:nvPr/>
          </p:nvSpPr>
          <p:spPr bwMode="auto">
            <a:xfrm>
              <a:off x="924013" y="3848208"/>
              <a:ext cx="5977160" cy="489235"/>
            </a:xfrm>
            <a:prstGeom prst="rect">
              <a:avLst/>
            </a:prstGeom>
            <a:solidFill>
              <a:srgbClr val="008000"/>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2000"/>
            </a:p>
          </p:txBody>
        </p:sp>
        <p:sp>
          <p:nvSpPr>
            <p:cNvPr id="31" name="Text Box 24"/>
            <p:cNvSpPr txBox="1">
              <a:spLocks noChangeArrowheads="1"/>
            </p:cNvSpPr>
            <p:nvPr/>
          </p:nvSpPr>
          <p:spPr bwMode="auto">
            <a:xfrm>
              <a:off x="982613" y="3933056"/>
              <a:ext cx="996193" cy="27859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zh-CN" altLang="en-US" sz="2000" b="1" dirty="0">
                  <a:solidFill>
                    <a:srgbClr val="FF0000"/>
                  </a:solidFill>
                  <a:effectLst>
                    <a:outerShdw blurRad="38100" dist="38100" dir="2700000" algn="tl">
                      <a:srgbClr val="C0C0C0"/>
                    </a:outerShdw>
                  </a:effectLst>
                  <a:latin typeface="华文中宋" pitchFamily="2" charset="-122"/>
                  <a:ea typeface="华文中宋" pitchFamily="2" charset="-122"/>
                </a:rPr>
                <a:t>操作码</a:t>
              </a:r>
            </a:p>
          </p:txBody>
        </p:sp>
        <p:sp>
          <p:nvSpPr>
            <p:cNvPr id="32" name="Line 25"/>
            <p:cNvSpPr>
              <a:spLocks noChangeShapeType="1"/>
            </p:cNvSpPr>
            <p:nvPr/>
          </p:nvSpPr>
          <p:spPr bwMode="auto">
            <a:xfrm>
              <a:off x="1978806" y="3848208"/>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3" name="Line 30"/>
            <p:cNvSpPr>
              <a:spLocks noChangeShapeType="1"/>
            </p:cNvSpPr>
            <p:nvPr/>
          </p:nvSpPr>
          <p:spPr bwMode="auto">
            <a:xfrm>
              <a:off x="3560995" y="3848208"/>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4" name="Text Box 32"/>
            <p:cNvSpPr txBox="1">
              <a:spLocks noChangeArrowheads="1"/>
            </p:cNvSpPr>
            <p:nvPr/>
          </p:nvSpPr>
          <p:spPr bwMode="auto">
            <a:xfrm>
              <a:off x="2271804" y="3933056"/>
              <a:ext cx="1113393" cy="27859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zh-CN" altLang="en-US" sz="2000" b="1" dirty="0">
                  <a:solidFill>
                    <a:srgbClr val="FF0000"/>
                  </a:solidFill>
                  <a:effectLst>
                    <a:outerShdw blurRad="38100" dist="38100" dir="2700000" algn="tl">
                      <a:srgbClr val="C0C0C0"/>
                    </a:outerShdw>
                  </a:effectLst>
                  <a:latin typeface="华文中宋" pitchFamily="2" charset="-122"/>
                  <a:ea typeface="华文中宋" pitchFamily="2" charset="-122"/>
                </a:rPr>
                <a:t>地址</a:t>
              </a: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1</a:t>
              </a:r>
            </a:p>
          </p:txBody>
        </p:sp>
        <p:sp>
          <p:nvSpPr>
            <p:cNvPr id="35" name="Line 38"/>
            <p:cNvSpPr>
              <a:spLocks noChangeShapeType="1"/>
            </p:cNvSpPr>
            <p:nvPr/>
          </p:nvSpPr>
          <p:spPr bwMode="auto">
            <a:xfrm>
              <a:off x="5201784" y="3848208"/>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6" name="Text Box 40"/>
            <p:cNvSpPr txBox="1">
              <a:spLocks noChangeArrowheads="1"/>
            </p:cNvSpPr>
            <p:nvPr/>
          </p:nvSpPr>
          <p:spPr bwMode="auto">
            <a:xfrm>
              <a:off x="3853993" y="3933056"/>
              <a:ext cx="1113393" cy="27859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zh-CN" altLang="en-US" sz="2000" b="1" dirty="0">
                  <a:solidFill>
                    <a:srgbClr val="FF0000"/>
                  </a:solidFill>
                  <a:effectLst>
                    <a:outerShdw blurRad="38100" dist="38100" dir="2700000" algn="tl">
                      <a:srgbClr val="C0C0C0"/>
                    </a:outerShdw>
                  </a:effectLst>
                  <a:latin typeface="华文中宋" pitchFamily="2" charset="-122"/>
                  <a:ea typeface="华文中宋" pitchFamily="2" charset="-122"/>
                </a:rPr>
                <a:t>地址</a:t>
              </a: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2</a:t>
              </a:r>
            </a:p>
          </p:txBody>
        </p:sp>
        <p:sp>
          <p:nvSpPr>
            <p:cNvPr id="37" name="Text Box 41"/>
            <p:cNvSpPr txBox="1">
              <a:spLocks noChangeArrowheads="1"/>
            </p:cNvSpPr>
            <p:nvPr/>
          </p:nvSpPr>
          <p:spPr bwMode="auto">
            <a:xfrm>
              <a:off x="5494782" y="3933056"/>
              <a:ext cx="1113393" cy="27859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zh-CN" altLang="en-US" sz="2000" b="1" dirty="0">
                  <a:solidFill>
                    <a:srgbClr val="FF0000"/>
                  </a:solidFill>
                  <a:effectLst>
                    <a:outerShdw blurRad="38100" dist="38100" dir="2700000" algn="tl">
                      <a:srgbClr val="C0C0C0"/>
                    </a:outerShdw>
                  </a:effectLst>
                  <a:latin typeface="华文中宋" pitchFamily="2" charset="-122"/>
                  <a:ea typeface="华文中宋" pitchFamily="2" charset="-122"/>
                </a:rPr>
                <a:t>地址</a:t>
              </a: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3</a:t>
              </a:r>
            </a:p>
          </p:txBody>
        </p:sp>
      </p:grpSp>
      <p:grpSp>
        <p:nvGrpSpPr>
          <p:cNvPr id="4" name="组合 3"/>
          <p:cNvGrpSpPr/>
          <p:nvPr/>
        </p:nvGrpSpPr>
        <p:grpSpPr>
          <a:xfrm>
            <a:off x="539520" y="4864326"/>
            <a:ext cx="4512170" cy="1793863"/>
            <a:chOff x="914701" y="5019338"/>
            <a:chExt cx="4512170" cy="1793863"/>
          </a:xfrm>
        </p:grpSpPr>
        <p:grpSp>
          <p:nvGrpSpPr>
            <p:cNvPr id="39" name="Group 22"/>
            <p:cNvGrpSpPr>
              <a:grpSpLocks/>
            </p:cNvGrpSpPr>
            <p:nvPr/>
          </p:nvGrpSpPr>
          <p:grpSpPr bwMode="auto">
            <a:xfrm>
              <a:off x="914701" y="5019338"/>
              <a:ext cx="2695582" cy="489235"/>
              <a:chOff x="528" y="1680"/>
              <a:chExt cx="2208" cy="576"/>
            </a:xfrm>
          </p:grpSpPr>
          <p:sp>
            <p:nvSpPr>
              <p:cNvPr id="61" name="Rectangle 5"/>
              <p:cNvSpPr>
                <a:spLocks noChangeArrowheads="1"/>
              </p:cNvSpPr>
              <p:nvPr/>
            </p:nvSpPr>
            <p:spPr bwMode="auto">
              <a:xfrm>
                <a:off x="528" y="1680"/>
                <a:ext cx="2208" cy="576"/>
              </a:xfrm>
              <a:prstGeom prst="rect">
                <a:avLst/>
              </a:prstGeom>
              <a:solidFill>
                <a:srgbClr val="008000"/>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2000"/>
              </a:p>
            </p:txBody>
          </p:sp>
          <p:sp>
            <p:nvSpPr>
              <p:cNvPr id="62" name="Text Box 6"/>
              <p:cNvSpPr txBox="1">
                <a:spLocks noChangeArrowheads="1"/>
              </p:cNvSpPr>
              <p:nvPr/>
            </p:nvSpPr>
            <p:spPr bwMode="auto">
              <a:xfrm>
                <a:off x="576" y="1758"/>
                <a:ext cx="816"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zh-CN" altLang="en-US" sz="2000" b="1" dirty="0">
                    <a:solidFill>
                      <a:srgbClr val="FF0000"/>
                    </a:solidFill>
                    <a:effectLst>
                      <a:outerShdw blurRad="38100" dist="38100" dir="2700000" algn="tl">
                        <a:srgbClr val="C0C0C0"/>
                      </a:outerShdw>
                    </a:effectLst>
                    <a:latin typeface="华文中宋" pitchFamily="2" charset="-122"/>
                    <a:ea typeface="华文中宋" pitchFamily="2" charset="-122"/>
                  </a:rPr>
                  <a:t>操作码</a:t>
                </a:r>
              </a:p>
            </p:txBody>
          </p:sp>
          <p:sp>
            <p:nvSpPr>
              <p:cNvPr id="63" name="Line 7"/>
              <p:cNvSpPr>
                <a:spLocks noChangeShapeType="1"/>
              </p:cNvSpPr>
              <p:nvPr/>
            </p:nvSpPr>
            <p:spPr bwMode="auto">
              <a:xfrm>
                <a:off x="1392" y="1680"/>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64" name="Line 8"/>
              <p:cNvSpPr>
                <a:spLocks noChangeShapeType="1"/>
              </p:cNvSpPr>
              <p:nvPr/>
            </p:nvSpPr>
            <p:spPr bwMode="auto">
              <a:xfrm>
                <a:off x="2064" y="1680"/>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nvGrpSpPr>
              <p:cNvPr id="65" name="Group 9"/>
              <p:cNvGrpSpPr>
                <a:grpSpLocks/>
              </p:cNvGrpSpPr>
              <p:nvPr/>
            </p:nvGrpSpPr>
            <p:grpSpPr bwMode="auto">
              <a:xfrm>
                <a:off x="1440" y="1758"/>
                <a:ext cx="1248" cy="328"/>
                <a:chOff x="1440" y="3582"/>
                <a:chExt cx="1248" cy="328"/>
              </a:xfrm>
            </p:grpSpPr>
            <p:sp>
              <p:nvSpPr>
                <p:cNvPr id="66" name="Text Box 10"/>
                <p:cNvSpPr txBox="1">
                  <a:spLocks noChangeArrowheads="1"/>
                </p:cNvSpPr>
                <p:nvPr/>
              </p:nvSpPr>
              <p:spPr bwMode="auto">
                <a:xfrm>
                  <a:off x="1440" y="3582"/>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AD</a:t>
                  </a:r>
                </a:p>
              </p:txBody>
            </p:sp>
            <p:sp>
              <p:nvSpPr>
                <p:cNvPr id="67" name="Text Box 11"/>
                <p:cNvSpPr txBox="1">
                  <a:spLocks noChangeArrowheads="1"/>
                </p:cNvSpPr>
                <p:nvPr/>
              </p:nvSpPr>
              <p:spPr bwMode="auto">
                <a:xfrm>
                  <a:off x="2064" y="3582"/>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AF</a:t>
                  </a:r>
                </a:p>
              </p:txBody>
            </p:sp>
          </p:grpSp>
        </p:grpSp>
        <p:grpSp>
          <p:nvGrpSpPr>
            <p:cNvPr id="40" name="Group 35"/>
            <p:cNvGrpSpPr>
              <a:grpSpLocks/>
            </p:cNvGrpSpPr>
            <p:nvPr/>
          </p:nvGrpSpPr>
          <p:grpSpPr bwMode="auto">
            <a:xfrm>
              <a:off x="914701" y="5671652"/>
              <a:ext cx="3633176" cy="489235"/>
              <a:chOff x="528" y="2448"/>
              <a:chExt cx="2976" cy="576"/>
            </a:xfrm>
          </p:grpSpPr>
          <p:sp>
            <p:nvSpPr>
              <p:cNvPr id="52" name="Rectangle 24"/>
              <p:cNvSpPr>
                <a:spLocks noChangeArrowheads="1"/>
              </p:cNvSpPr>
              <p:nvPr/>
            </p:nvSpPr>
            <p:spPr bwMode="auto">
              <a:xfrm>
                <a:off x="528" y="2448"/>
                <a:ext cx="2976" cy="576"/>
              </a:xfrm>
              <a:prstGeom prst="rect">
                <a:avLst/>
              </a:prstGeom>
              <a:solidFill>
                <a:srgbClr val="008000"/>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2000"/>
              </a:p>
            </p:txBody>
          </p:sp>
          <p:sp>
            <p:nvSpPr>
              <p:cNvPr id="53" name="Text Box 25"/>
              <p:cNvSpPr txBox="1">
                <a:spLocks noChangeArrowheads="1"/>
              </p:cNvSpPr>
              <p:nvPr/>
            </p:nvSpPr>
            <p:spPr bwMode="auto">
              <a:xfrm>
                <a:off x="576" y="2521"/>
                <a:ext cx="816"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zh-CN" altLang="en-US" sz="2000" b="1" dirty="0">
                    <a:solidFill>
                      <a:srgbClr val="FF0000"/>
                    </a:solidFill>
                    <a:effectLst>
                      <a:outerShdw blurRad="38100" dist="38100" dir="2700000" algn="tl">
                        <a:srgbClr val="C0C0C0"/>
                      </a:outerShdw>
                    </a:effectLst>
                    <a:latin typeface="华文中宋" pitchFamily="2" charset="-122"/>
                    <a:ea typeface="华文中宋" pitchFamily="2" charset="-122"/>
                  </a:rPr>
                  <a:t>操作码</a:t>
                </a:r>
              </a:p>
            </p:txBody>
          </p:sp>
          <p:sp>
            <p:nvSpPr>
              <p:cNvPr id="54" name="Line 26"/>
              <p:cNvSpPr>
                <a:spLocks noChangeShapeType="1"/>
              </p:cNvSpPr>
              <p:nvPr/>
            </p:nvSpPr>
            <p:spPr bwMode="auto">
              <a:xfrm>
                <a:off x="1392" y="2448"/>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5" name="Line 27"/>
              <p:cNvSpPr>
                <a:spLocks noChangeShapeType="1"/>
              </p:cNvSpPr>
              <p:nvPr/>
            </p:nvSpPr>
            <p:spPr bwMode="auto">
              <a:xfrm>
                <a:off x="2064" y="2448"/>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nvGrpSpPr>
              <p:cNvPr id="56" name="Group 28"/>
              <p:cNvGrpSpPr>
                <a:grpSpLocks/>
              </p:cNvGrpSpPr>
              <p:nvPr/>
            </p:nvGrpSpPr>
            <p:grpSpPr bwMode="auto">
              <a:xfrm>
                <a:off x="1440" y="2521"/>
                <a:ext cx="1248" cy="328"/>
                <a:chOff x="1440" y="3577"/>
                <a:chExt cx="1248" cy="328"/>
              </a:xfrm>
            </p:grpSpPr>
            <p:sp>
              <p:nvSpPr>
                <p:cNvPr id="59" name="Text Box 29"/>
                <p:cNvSpPr txBox="1">
                  <a:spLocks noChangeArrowheads="1"/>
                </p:cNvSpPr>
                <p:nvPr/>
              </p:nvSpPr>
              <p:spPr bwMode="auto">
                <a:xfrm>
                  <a:off x="1440" y="3577"/>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AD</a:t>
                  </a:r>
                </a:p>
              </p:txBody>
            </p:sp>
            <p:sp>
              <p:nvSpPr>
                <p:cNvPr id="60" name="Text Box 30"/>
                <p:cNvSpPr txBox="1">
                  <a:spLocks noChangeArrowheads="1"/>
                </p:cNvSpPr>
                <p:nvPr/>
              </p:nvSpPr>
              <p:spPr bwMode="auto">
                <a:xfrm>
                  <a:off x="2064" y="3577"/>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AF1</a:t>
                  </a:r>
                </a:p>
              </p:txBody>
            </p:sp>
          </p:grpSp>
          <p:sp>
            <p:nvSpPr>
              <p:cNvPr id="57" name="Text Box 33"/>
              <p:cNvSpPr txBox="1">
                <a:spLocks noChangeArrowheads="1"/>
              </p:cNvSpPr>
              <p:nvPr/>
            </p:nvSpPr>
            <p:spPr bwMode="auto">
              <a:xfrm>
                <a:off x="2784" y="2521"/>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AF2</a:t>
                </a:r>
              </a:p>
            </p:txBody>
          </p:sp>
          <p:sp>
            <p:nvSpPr>
              <p:cNvPr id="58" name="Line 34"/>
              <p:cNvSpPr>
                <a:spLocks noChangeShapeType="1"/>
              </p:cNvSpPr>
              <p:nvPr/>
            </p:nvSpPr>
            <p:spPr bwMode="auto">
              <a:xfrm>
                <a:off x="2736" y="2448"/>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sp>
          <p:nvSpPr>
            <p:cNvPr id="41" name="Rectangle 37"/>
            <p:cNvSpPr>
              <a:spLocks noChangeArrowheads="1"/>
            </p:cNvSpPr>
            <p:nvPr/>
          </p:nvSpPr>
          <p:spPr bwMode="auto">
            <a:xfrm>
              <a:off x="914701" y="6323966"/>
              <a:ext cx="4512170" cy="489235"/>
            </a:xfrm>
            <a:prstGeom prst="rect">
              <a:avLst/>
            </a:prstGeom>
            <a:solidFill>
              <a:srgbClr val="008000"/>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sz="2000"/>
            </a:p>
          </p:txBody>
        </p:sp>
        <p:sp>
          <p:nvSpPr>
            <p:cNvPr id="42" name="Text Box 38"/>
            <p:cNvSpPr txBox="1">
              <a:spLocks noChangeArrowheads="1"/>
            </p:cNvSpPr>
            <p:nvPr/>
          </p:nvSpPr>
          <p:spPr bwMode="auto">
            <a:xfrm>
              <a:off x="973301" y="6381328"/>
              <a:ext cx="996193" cy="27859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zh-CN" altLang="en-US" sz="2000" b="1" dirty="0">
                  <a:solidFill>
                    <a:srgbClr val="FF0000"/>
                  </a:solidFill>
                  <a:effectLst>
                    <a:outerShdw blurRad="38100" dist="38100" dir="2700000" algn="tl">
                      <a:srgbClr val="C0C0C0"/>
                    </a:outerShdw>
                  </a:effectLst>
                  <a:latin typeface="华文中宋" pitchFamily="2" charset="-122"/>
                  <a:ea typeface="华文中宋" pitchFamily="2" charset="-122"/>
                </a:rPr>
                <a:t>操作码</a:t>
              </a:r>
            </a:p>
          </p:txBody>
        </p:sp>
        <p:sp>
          <p:nvSpPr>
            <p:cNvPr id="43" name="Line 39"/>
            <p:cNvSpPr>
              <a:spLocks noChangeShapeType="1"/>
            </p:cNvSpPr>
            <p:nvPr/>
          </p:nvSpPr>
          <p:spPr bwMode="auto">
            <a:xfrm>
              <a:off x="1969494" y="6323966"/>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4" name="Line 40"/>
            <p:cNvSpPr>
              <a:spLocks noChangeShapeType="1"/>
            </p:cNvSpPr>
            <p:nvPr/>
          </p:nvSpPr>
          <p:spPr bwMode="auto">
            <a:xfrm>
              <a:off x="2789889" y="6323966"/>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nvGrpSpPr>
            <p:cNvPr id="45" name="Group 41"/>
            <p:cNvGrpSpPr>
              <a:grpSpLocks/>
            </p:cNvGrpSpPr>
            <p:nvPr/>
          </p:nvGrpSpPr>
          <p:grpSpPr bwMode="auto">
            <a:xfrm>
              <a:off x="2028094" y="6381722"/>
              <a:ext cx="1523590" cy="278592"/>
              <a:chOff x="1440" y="3572"/>
              <a:chExt cx="1248" cy="328"/>
            </a:xfrm>
          </p:grpSpPr>
          <p:sp>
            <p:nvSpPr>
              <p:cNvPr id="50" name="Text Box 42"/>
              <p:cNvSpPr txBox="1">
                <a:spLocks noChangeArrowheads="1"/>
              </p:cNvSpPr>
              <p:nvPr/>
            </p:nvSpPr>
            <p:spPr bwMode="auto">
              <a:xfrm>
                <a:off x="1440" y="3572"/>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AD</a:t>
                </a:r>
              </a:p>
            </p:txBody>
          </p:sp>
          <p:sp>
            <p:nvSpPr>
              <p:cNvPr id="51" name="Text Box 43"/>
              <p:cNvSpPr txBox="1">
                <a:spLocks noChangeArrowheads="1"/>
              </p:cNvSpPr>
              <p:nvPr/>
            </p:nvSpPr>
            <p:spPr bwMode="auto">
              <a:xfrm>
                <a:off x="2064" y="3572"/>
                <a:ext cx="624" cy="32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dirty="0">
                    <a:solidFill>
                      <a:srgbClr val="FF0000"/>
                    </a:solidFill>
                    <a:effectLst>
                      <a:outerShdw blurRad="38100" dist="38100" dir="2700000" algn="tl">
                        <a:srgbClr val="C0C0C0"/>
                      </a:outerShdw>
                    </a:effectLst>
                    <a:latin typeface="华文中宋" pitchFamily="2" charset="-122"/>
                    <a:ea typeface="华文中宋" pitchFamily="2" charset="-122"/>
                  </a:rPr>
                  <a:t>AF1</a:t>
                </a:r>
              </a:p>
            </p:txBody>
          </p:sp>
        </p:grpSp>
        <p:sp>
          <p:nvSpPr>
            <p:cNvPr id="46" name="Text Box 44"/>
            <p:cNvSpPr txBox="1">
              <a:spLocks noChangeArrowheads="1"/>
            </p:cNvSpPr>
            <p:nvPr/>
          </p:nvSpPr>
          <p:spPr bwMode="auto">
            <a:xfrm>
              <a:off x="4665076" y="6381328"/>
              <a:ext cx="761795" cy="27859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a:solidFill>
                    <a:srgbClr val="FF0000"/>
                  </a:solidFill>
                  <a:effectLst>
                    <a:outerShdw blurRad="38100" dist="38100" dir="2700000" algn="tl">
                      <a:srgbClr val="C0C0C0"/>
                    </a:outerShdw>
                  </a:effectLst>
                  <a:latin typeface="华文中宋" pitchFamily="2" charset="-122"/>
                  <a:ea typeface="华文中宋" pitchFamily="2" charset="-122"/>
                </a:rPr>
                <a:t>AF2</a:t>
              </a:r>
            </a:p>
          </p:txBody>
        </p:sp>
        <p:sp>
          <p:nvSpPr>
            <p:cNvPr id="47" name="Line 45"/>
            <p:cNvSpPr>
              <a:spLocks noChangeShapeType="1"/>
            </p:cNvSpPr>
            <p:nvPr/>
          </p:nvSpPr>
          <p:spPr bwMode="auto">
            <a:xfrm>
              <a:off x="3610283" y="6323966"/>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8" name="Text Box 46"/>
            <p:cNvSpPr txBox="1">
              <a:spLocks noChangeArrowheads="1"/>
            </p:cNvSpPr>
            <p:nvPr/>
          </p:nvSpPr>
          <p:spPr bwMode="auto">
            <a:xfrm>
              <a:off x="3668883" y="6381328"/>
              <a:ext cx="761795" cy="278592"/>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kumimoji="1" lang="en-US" altLang="zh-CN" sz="2000" b="1">
                  <a:solidFill>
                    <a:srgbClr val="FF0000"/>
                  </a:solidFill>
                  <a:effectLst>
                    <a:outerShdw blurRad="38100" dist="38100" dir="2700000" algn="tl">
                      <a:srgbClr val="C0C0C0"/>
                    </a:outerShdw>
                  </a:effectLst>
                  <a:latin typeface="华文中宋" pitchFamily="2" charset="-122"/>
                  <a:ea typeface="华文中宋" pitchFamily="2" charset="-122"/>
                </a:rPr>
                <a:t>AD2</a:t>
              </a:r>
            </a:p>
          </p:txBody>
        </p:sp>
        <p:sp>
          <p:nvSpPr>
            <p:cNvPr id="49" name="Line 47"/>
            <p:cNvSpPr>
              <a:spLocks noChangeShapeType="1"/>
            </p:cNvSpPr>
            <p:nvPr/>
          </p:nvSpPr>
          <p:spPr bwMode="auto">
            <a:xfrm>
              <a:off x="4547877" y="6323966"/>
              <a:ext cx="0" cy="48923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000"/>
            </a:p>
          </p:txBody>
        </p:sp>
      </p:grpSp>
      <p:sp>
        <p:nvSpPr>
          <p:cNvPr id="5" name="矩形 4"/>
          <p:cNvSpPr/>
          <p:nvPr/>
        </p:nvSpPr>
        <p:spPr>
          <a:xfrm>
            <a:off x="130175" y="2319263"/>
            <a:ext cx="1724126" cy="461665"/>
          </a:xfrm>
          <a:prstGeom prst="rect">
            <a:avLst/>
          </a:prstGeom>
        </p:spPr>
        <p:txBody>
          <a:bodyPr wrap="none">
            <a:spAutoFit/>
          </a:bodyPr>
          <a:lstStyle/>
          <a:p>
            <a:pPr marL="342900" indent="-3429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Variable </a:t>
            </a:r>
            <a:endParaRPr lang="zh-CN" altLang="en-US" dirty="0"/>
          </a:p>
        </p:txBody>
      </p:sp>
      <p:sp>
        <p:nvSpPr>
          <p:cNvPr id="69" name="矩形 68"/>
          <p:cNvSpPr/>
          <p:nvPr/>
        </p:nvSpPr>
        <p:spPr>
          <a:xfrm>
            <a:off x="128395" y="3382996"/>
            <a:ext cx="1342034" cy="461665"/>
          </a:xfrm>
          <a:prstGeom prst="rect">
            <a:avLst/>
          </a:prstGeom>
        </p:spPr>
        <p:txBody>
          <a:bodyPr wrap="none">
            <a:spAutoFit/>
          </a:bodyPr>
          <a:lstStyle/>
          <a:p>
            <a:pPr marL="342900" indent="-3429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Fixed </a:t>
            </a:r>
            <a:endParaRPr lang="zh-CN" altLang="en-US" dirty="0"/>
          </a:p>
        </p:txBody>
      </p:sp>
      <p:sp>
        <p:nvSpPr>
          <p:cNvPr id="70" name="矩形 69"/>
          <p:cNvSpPr/>
          <p:nvPr/>
        </p:nvSpPr>
        <p:spPr>
          <a:xfrm>
            <a:off x="124035" y="4407495"/>
            <a:ext cx="1564852" cy="461665"/>
          </a:xfrm>
          <a:prstGeom prst="rect">
            <a:avLst/>
          </a:prstGeom>
        </p:spPr>
        <p:txBody>
          <a:bodyPr wrap="none">
            <a:spAutoFit/>
          </a:bodyPr>
          <a:lstStyle/>
          <a:p>
            <a:pPr marL="342900" indent="-3429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Hybrid </a:t>
            </a:r>
            <a:endParaRPr lang="zh-CN" altLang="en-US" dirty="0"/>
          </a:p>
        </p:txBody>
      </p:sp>
    </p:spTree>
    <p:extLst>
      <p:ext uri="{BB962C8B-B14F-4D97-AF65-F5344CB8AC3E}">
        <p14:creationId xmlns:p14="http://schemas.microsoft.com/office/powerpoint/2010/main" val="98180636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201613" y="1015686"/>
            <a:ext cx="8690867" cy="757130"/>
          </a:xfrm>
          <a:prstGeom prst="rect">
            <a:avLst/>
          </a:prstGeom>
        </p:spPr>
        <p:txBody>
          <a:bodyPr wrap="square">
            <a:spAutoFit/>
          </a:bodyPr>
          <a:lstStyle/>
          <a:p>
            <a:pPr algn="just">
              <a:lnSpc>
                <a:spcPct val="90000"/>
              </a:lnSpc>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operators supported by most instruction set architectures can be categorized in the following Figure.  </a:t>
            </a:r>
          </a:p>
        </p:txBody>
      </p:sp>
      <p:graphicFrame>
        <p:nvGraphicFramePr>
          <p:cNvPr id="71" name="Group 133"/>
          <p:cNvGraphicFramePr>
            <a:graphicFrameLocks noGrp="1"/>
          </p:cNvGraphicFramePr>
          <p:nvPr>
            <p:ph idx="1"/>
            <p:extLst>
              <p:ext uri="{D42A27DB-BD31-4B8C-83A1-F6EECF244321}">
                <p14:modId xmlns:p14="http://schemas.microsoft.com/office/powerpoint/2010/main" val="413477647"/>
              </p:ext>
            </p:extLst>
          </p:nvPr>
        </p:nvGraphicFramePr>
        <p:xfrm>
          <a:off x="539552" y="1772816"/>
          <a:ext cx="8317208" cy="4876800"/>
        </p:xfrm>
        <a:graphic>
          <a:graphicData uri="http://schemas.openxmlformats.org/drawingml/2006/table">
            <a:tbl>
              <a:tblPr/>
              <a:tblGrid>
                <a:gridCol w="2424955">
                  <a:extLst>
                    <a:ext uri="{9D8B030D-6E8A-4147-A177-3AD203B41FA5}">
                      <a16:colId xmlns:a16="http://schemas.microsoft.com/office/drawing/2014/main" val="20000"/>
                    </a:ext>
                  </a:extLst>
                </a:gridCol>
                <a:gridCol w="5892253">
                  <a:extLst>
                    <a:ext uri="{9D8B030D-6E8A-4147-A177-3AD203B41FA5}">
                      <a16:colId xmlns:a16="http://schemas.microsoft.com/office/drawing/2014/main" val="20001"/>
                    </a:ext>
                  </a:extLst>
                </a:gridCol>
              </a:tblGrid>
              <a:tr h="529957">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Arithmetic and logical </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算术和逻辑运算</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Integer arithmetic and logical: add, and, subtract, multiple, divide</a:t>
                      </a:r>
                    </a:p>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整数的算术和逻辑操作：加、减、与、或等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62048">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Data transfer</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数据传输</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Load/Store (move instructions on machines with memory addressing)</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64711">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Control</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控制</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Branch, jump, procedure call and return, traps</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分支、跳转、过程调用和返回、自陷等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62048">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System</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系统</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Operating system call, virtual memory management instructions</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操作系统调用、虚拟存储器管理等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62048">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Floating point</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浮点</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Floating-point operations: add, multiply</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浮点操作：加、乘等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470037">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Decimal</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十进制</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Decimal add, decimal multiply, decimal-to-character conversions</a:t>
                      </a:r>
                    </a:p>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十进制加、十进制乘、十进制到字符的转换</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31422">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String</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字符串</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String move, string compare, string search</a:t>
                      </a:r>
                    </a:p>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字符串移动、字符串比较、字符串搜索等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62048">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Graphics</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图形</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Pixel operations, compression/decompression operations</a:t>
                      </a:r>
                    </a:p>
                    <a:p>
                      <a:pPr marL="0" marR="0" lvl="0" indent="-46990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像素操作、压缩</a:t>
                      </a:r>
                      <a:r>
                        <a:rPr kumimoji="1" lang="en-US" altLang="zh-CN"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1" i="0" u="none" strike="noStrike" cap="none" normalizeH="0" baseline="0" dirty="0">
                          <a:ln>
                            <a:noFill/>
                          </a:ln>
                          <a:solidFill>
                            <a:srgbClr val="000080"/>
                          </a:solidFill>
                          <a:effectLst/>
                          <a:latin typeface="Times New Roman" panose="02020603050405020304" pitchFamily="18" charset="0"/>
                          <a:ea typeface="宋体" panose="02010600030101010101" pitchFamily="2" charset="-122"/>
                          <a:cs typeface="Times New Roman" panose="02020603050405020304" pitchFamily="18" charset="0"/>
                        </a:rPr>
                        <a:t>解压操作等</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254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6941431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94109" y="1058540"/>
            <a:ext cx="8942387" cy="2154436"/>
          </a:xfrm>
          <a:prstGeom prst="rect">
            <a:avLst/>
          </a:prstGeom>
        </p:spPr>
        <p:txBody>
          <a:bodyPr wrap="square">
            <a:spAutoFit/>
          </a:bodyPr>
          <a:lstStyle/>
          <a:p>
            <a:pPr marL="342900" indent="-342900" algn="just">
              <a:lnSpc>
                <a:spcPct val="90000"/>
              </a:lnSpc>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rule of thumb across is that the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most widely executed instructions are the simple operations of an instruction set</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多数广泛执行的指令是简单操作</a:t>
            </a:r>
            <a:endPar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90000"/>
              </a:lnSpc>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following figure shows 10 simple instructions that account for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96%</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instructions executed for a collection of integer programs running on the popular Intel 80x86. </a:t>
            </a:r>
          </a:p>
          <a:p>
            <a:pPr marL="342900" indent="-342900" algn="just">
              <a:lnSpc>
                <a:spcPct val="90000"/>
              </a:lnSpc>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implementor</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these instructions should be sure to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make these instructions fast, as they are the common case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应快速实现这些指令</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1640" y="3212976"/>
            <a:ext cx="6408712" cy="351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06437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982935" y="1115456"/>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Instructions for Control Flow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控制流指令</a:t>
            </a:r>
          </a:p>
        </p:txBody>
      </p:sp>
      <p:sp>
        <p:nvSpPr>
          <p:cNvPr id="10" name="Text Box 5"/>
          <p:cNvSpPr txBox="1">
            <a:spLocks noChangeArrowheads="1"/>
          </p:cNvSpPr>
          <p:nvPr/>
        </p:nvSpPr>
        <p:spPr bwMode="auto">
          <a:xfrm>
            <a:off x="125635" y="1747749"/>
            <a:ext cx="8915400" cy="43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J</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ump (</a:t>
            </a:r>
            <a:r>
              <a:rPr lang="zh-CN" altLang="en-US"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跳转</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6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when the change in control is </a:t>
            </a:r>
            <a:r>
              <a:rPr lang="en-US" altLang="zh-CN" sz="26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unconditional</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控制指令为</a:t>
            </a:r>
            <a:r>
              <a:rPr lang="zh-CN" altLang="en-US" sz="2600"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无条件</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改变控制流时，我们称之为“跳转”</a:t>
            </a:r>
            <a:endPar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20000"/>
              </a:spcBef>
              <a:buFont typeface="Symbol" panose="05050102010706020507" pitchFamily="18" charset="2"/>
              <a:buChar char="¨"/>
            </a:pP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Branch (</a:t>
            </a:r>
            <a:r>
              <a:rPr lang="zh-CN" altLang="en-US"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转移</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when the change is </a:t>
            </a:r>
            <a:r>
              <a:rPr lang="en-US" altLang="zh-CN" sz="26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conditional</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控制指令是</a:t>
            </a:r>
            <a:r>
              <a:rPr lang="zh-CN" altLang="en-US" sz="2600"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有条件</a:t>
            </a:r>
            <a:r>
              <a:rPr lang="zh-CN" altLang="en-US" sz="26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改变控制流时，我们称之为“分支”</a:t>
            </a:r>
            <a:endPar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We can distinguish four different types of control-flow change: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四种控制流改变</a:t>
            </a:r>
          </a:p>
          <a:p>
            <a:pPr algn="just">
              <a:lnSpc>
                <a:spcPct val="90000"/>
              </a:lnSpc>
              <a:spcBef>
                <a:spcPct val="2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1)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Conditional branches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条件转移</a:t>
            </a:r>
          </a:p>
          <a:p>
            <a:pPr algn="just">
              <a:lnSpc>
                <a:spcPct val="90000"/>
              </a:lnSpc>
              <a:spcBef>
                <a:spcPct val="2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2)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Jumps</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跳转</a:t>
            </a:r>
          </a:p>
          <a:p>
            <a:pPr algn="just">
              <a:lnSpc>
                <a:spcPct val="90000"/>
              </a:lnSpc>
              <a:spcBef>
                <a:spcPct val="2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3)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Procedure calls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过程调用</a:t>
            </a:r>
          </a:p>
          <a:p>
            <a:pPr algn="just">
              <a:lnSpc>
                <a:spcPct val="90000"/>
              </a:lnSpc>
              <a:spcBef>
                <a:spcPct val="20000"/>
              </a:spcBef>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4)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Procedure returns</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过程返回</a:t>
            </a:r>
          </a:p>
        </p:txBody>
      </p:sp>
    </p:spTree>
    <p:extLst>
      <p:ext uri="{BB962C8B-B14F-4D97-AF65-F5344CB8AC3E}">
        <p14:creationId xmlns:p14="http://schemas.microsoft.com/office/powerpoint/2010/main" val="12856717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Text Box 3"/>
          <p:cNvSpPr txBox="1">
            <a:spLocks noChangeArrowheads="1"/>
          </p:cNvSpPr>
          <p:nvPr/>
        </p:nvSpPr>
        <p:spPr bwMode="auto">
          <a:xfrm>
            <a:off x="107950" y="1242793"/>
            <a:ext cx="8915400" cy="500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15000"/>
              </a:spcBef>
              <a:spcAft>
                <a:spcPts val="1200"/>
              </a:spcAft>
              <a:buFont typeface="Symbol" panose="05050102010706020507" pitchFamily="18" charset="2"/>
              <a:buChar char="¨"/>
            </a:pP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指令集结构根据</a:t>
            </a:r>
            <a:r>
              <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内部存储单元类型来进行分类，一般可以分为：</a:t>
            </a:r>
            <a:endParaRPr lang="en-US" altLang="zh-CN" sz="3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60000" lvl="1" indent="457200" algn="just">
              <a:lnSpc>
                <a:spcPct val="90000"/>
              </a:lnSpc>
              <a:spcBef>
                <a:spcPct val="15000"/>
              </a:spcBef>
              <a:buSzPct val="50000"/>
              <a:buFont typeface="Wingdings" panose="05000000000000000000" pitchFamily="2" charset="2"/>
              <a:buChar char="Ø"/>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Stack architecture (</a:t>
            </a:r>
            <a:r>
              <a:rPr lang="zh-CN" altLang="en-US"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堆栈型指令集结构</a:t>
            </a: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a:p>
            <a:pPr marL="1224000" lvl="2" indent="-457200" algn="just">
              <a:lnSpc>
                <a:spcPct val="90000"/>
              </a:lnSpc>
              <a:spcBef>
                <a:spcPts val="0"/>
              </a:spcBef>
              <a:spcAft>
                <a:spcPts val="600"/>
              </a:spcAft>
              <a:buSzPct val="10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operands are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implicitly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on the top of the stack.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操作数隐式放在堆栈结构的栈顶。</a:t>
            </a:r>
          </a:p>
          <a:p>
            <a:pPr marL="360000" lvl="1" indent="457200" algn="just">
              <a:lnSpc>
                <a:spcPct val="90000"/>
              </a:lnSpc>
              <a:spcBef>
                <a:spcPct val="15000"/>
              </a:spcBef>
              <a:buSzPct val="50000"/>
              <a:buFont typeface="Wingdings" panose="05000000000000000000" pitchFamily="2" charset="2"/>
              <a:buChar char="Ø"/>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Accumulator architecture (</a:t>
            </a:r>
            <a:r>
              <a:rPr lang="zh-CN" altLang="en-US"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累加器型指令集结构</a:t>
            </a: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p>
          <a:p>
            <a:pPr marL="1224000" lvl="2" indent="-457200" algn="just">
              <a:lnSpc>
                <a:spcPct val="90000"/>
              </a:lnSpc>
              <a:spcBef>
                <a:spcPct val="15000"/>
              </a:spcBef>
              <a:buSzPct val="10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One operand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implicitly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accumulator.</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操作数中至少一个隐式放在累加器中。</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360000" lvl="1" indent="457200" algn="just">
              <a:lnSpc>
                <a:spcPct val="90000"/>
              </a:lnSpc>
              <a:spcBef>
                <a:spcPct val="15000"/>
              </a:spcBef>
              <a:buSzPct val="50000"/>
              <a:buFont typeface="Wingdings" panose="05000000000000000000" pitchFamily="2" charset="2"/>
              <a:buChar char="Ø"/>
            </a:pP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General-purpose register architectures (GPR) (</a:t>
            </a:r>
            <a:r>
              <a:rPr lang="zh-CN" altLang="en-US"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通用寄存器型指令集结构</a:t>
            </a:r>
            <a:r>
              <a:rPr lang="en-US" altLang="zh-CN" sz="28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p>
          <a:p>
            <a:pPr marL="1224000" lvl="2" indent="-457200" algn="just">
              <a:lnSpc>
                <a:spcPct val="90000"/>
              </a:lnSpc>
              <a:spcBef>
                <a:spcPct val="15000"/>
              </a:spcBef>
              <a:buSzPct val="100000"/>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Have only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explicit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operands--either registers or memory locations.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或者是寄存器，或者是存储器位置</a:t>
            </a:r>
          </a:p>
        </p:txBody>
      </p:sp>
    </p:spTree>
    <p:extLst>
      <p:ext uri="{BB962C8B-B14F-4D97-AF65-F5344CB8AC3E}">
        <p14:creationId xmlns:p14="http://schemas.microsoft.com/office/powerpoint/2010/main" val="32092935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982935" y="1115456"/>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Instructions for Control Flow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控制流指令</a:t>
            </a:r>
          </a:p>
        </p:txBody>
      </p:sp>
      <p:sp>
        <p:nvSpPr>
          <p:cNvPr id="10" name="Text Box 5"/>
          <p:cNvSpPr txBox="1">
            <a:spLocks noChangeArrowheads="1"/>
          </p:cNvSpPr>
          <p:nvPr/>
        </p:nvSpPr>
        <p:spPr bwMode="auto">
          <a:xfrm>
            <a:off x="125635" y="1747749"/>
            <a:ext cx="8915400" cy="1174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frequencies of these instructions for a load-store machine are shown in the following figure. Conditional branches clearly dominate.</a:t>
            </a:r>
          </a:p>
        </p:txBody>
      </p:sp>
      <p:pic>
        <p:nvPicPr>
          <p:cNvPr id="9" name="Picture 2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53467" y="2966618"/>
            <a:ext cx="6397377" cy="3630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732307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982935" y="1115456"/>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Instructions for Control Flow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控制流指令</a:t>
            </a:r>
          </a:p>
        </p:txBody>
      </p:sp>
      <p:sp>
        <p:nvSpPr>
          <p:cNvPr id="10" name="Text Box 5"/>
          <p:cNvSpPr txBox="1">
            <a:spLocks noChangeArrowheads="1"/>
          </p:cNvSpPr>
          <p:nvPr/>
        </p:nvSpPr>
        <p:spPr bwMode="auto">
          <a:xfrm>
            <a:off x="125635" y="1747749"/>
            <a:ext cx="8915400" cy="81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Addressing Modes for Control Flow Instructions </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控制流指令的寻址模式</a:t>
            </a:r>
          </a:p>
        </p:txBody>
      </p:sp>
      <p:sp>
        <p:nvSpPr>
          <p:cNvPr id="11" name="Text Box 5"/>
          <p:cNvSpPr txBox="1">
            <a:spLocks noChangeArrowheads="1"/>
          </p:cNvSpPr>
          <p:nvPr/>
        </p:nvSpPr>
        <p:spPr bwMode="auto">
          <a:xfrm>
            <a:off x="161378" y="2562460"/>
            <a:ext cx="8762305" cy="438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spcAft>
                <a:spcPts val="0"/>
              </a:spcAft>
              <a:buSzPct val="100000"/>
              <a:buFont typeface="Wingdings" panose="05000000000000000000" pitchFamily="2" charset="2"/>
              <a:buChar char="p"/>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destination address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of a control flow instruction must always be specified, and is specified explicitly in the instruction in the majority of cases.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大多情况</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明确规定目标地址</a:t>
            </a:r>
          </a:p>
          <a:p>
            <a:pPr marL="457200" indent="-457200" algn="just">
              <a:lnSpc>
                <a:spcPct val="90000"/>
              </a:lnSpc>
              <a:spcBef>
                <a:spcPct val="2000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most common way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specify the destination is to supply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displacement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that is added to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program counter (PC)</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called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PC-relative (PC</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相对</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最常用方法：一旦转移成功，在当前</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PC</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counter</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上加上一个偏移量，作为目标地址</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20000"/>
              </a:spcBef>
              <a:spcAft>
                <a:spcPts val="0"/>
              </a:spcAft>
              <a:buSzPct val="50000"/>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Advantages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PC-relative branches or jumps are advantageous because the target is often near the current instruction, and specifying the position relative to current PC requires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fewer bits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一般该偏移量用较少的位数表示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BEQZ R4, name</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546096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982935" y="1115456"/>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Instructions for Control Flow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控制流指令</a:t>
            </a:r>
          </a:p>
        </p:txBody>
      </p:sp>
      <p:sp>
        <p:nvSpPr>
          <p:cNvPr id="10" name="Text Box 5"/>
          <p:cNvSpPr txBox="1">
            <a:spLocks noChangeArrowheads="1"/>
          </p:cNvSpPr>
          <p:nvPr/>
        </p:nvSpPr>
        <p:spPr bwMode="auto">
          <a:xfrm>
            <a:off x="125635" y="1747749"/>
            <a:ext cx="8915400" cy="81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Addressing Modes for Control Flow Instructions </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控制流指令的寻址模式</a:t>
            </a:r>
          </a:p>
        </p:txBody>
      </p:sp>
      <p:sp>
        <p:nvSpPr>
          <p:cNvPr id="11" name="Text Box 5"/>
          <p:cNvSpPr txBox="1">
            <a:spLocks noChangeArrowheads="1"/>
          </p:cNvSpPr>
          <p:nvPr/>
        </p:nvSpPr>
        <p:spPr bwMode="auto">
          <a:xfrm>
            <a:off x="235686" y="2562460"/>
            <a:ext cx="8762305" cy="3233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spcAft>
                <a:spcPts val="0"/>
              </a:spcAft>
              <a:buSzPct val="100000"/>
              <a:buFont typeface="Wingdings" panose="05000000000000000000" pitchFamily="2" charset="2"/>
              <a:buChar char="p"/>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To implement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returns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indirect jumps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 which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target is not known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compile time, a method other than PC-relative addressing is required.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返回或非直接跳转要采取另外的寻址方法 </a:t>
            </a:r>
          </a:p>
          <a:p>
            <a:pPr marL="457200" indent="-457200" algn="just">
              <a:lnSpc>
                <a:spcPct val="90000"/>
              </a:lnSpc>
              <a:spcBef>
                <a:spcPct val="2000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There must be a way to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specify the target dynamically</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so that it can change at runtime.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必须动态确定目标地址</a:t>
            </a:r>
          </a:p>
          <a:p>
            <a:pPr marL="457200" indent="-457200" algn="just">
              <a:lnSpc>
                <a:spcPct val="90000"/>
              </a:lnSpc>
              <a:spcBef>
                <a:spcPct val="2000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This dynamic address may be as simple as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naming a register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that contains the target address.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可命名一个寄存器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它包含目标地址</a:t>
            </a:r>
          </a:p>
        </p:txBody>
      </p:sp>
    </p:spTree>
    <p:extLst>
      <p:ext uri="{BB962C8B-B14F-4D97-AF65-F5344CB8AC3E}">
        <p14:creationId xmlns:p14="http://schemas.microsoft.com/office/powerpoint/2010/main" val="715813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982935" y="1115456"/>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Instructions for Control Flow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控制流指令</a:t>
            </a:r>
          </a:p>
        </p:txBody>
      </p:sp>
      <p:sp>
        <p:nvSpPr>
          <p:cNvPr id="10" name="Text Box 5"/>
          <p:cNvSpPr txBox="1">
            <a:spLocks noChangeArrowheads="1"/>
          </p:cNvSpPr>
          <p:nvPr/>
        </p:nvSpPr>
        <p:spPr bwMode="auto">
          <a:xfrm>
            <a:off x="125635" y="1747749"/>
            <a:ext cx="8915400" cy="81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Addressing Modes for Control Flow Instructions </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控制流指令的寻址模式</a:t>
            </a:r>
          </a:p>
        </p:txBody>
      </p:sp>
      <p:sp>
        <p:nvSpPr>
          <p:cNvPr id="11" name="Text Box 5"/>
          <p:cNvSpPr txBox="1">
            <a:spLocks noChangeArrowheads="1"/>
          </p:cNvSpPr>
          <p:nvPr/>
        </p:nvSpPr>
        <p:spPr bwMode="auto">
          <a:xfrm>
            <a:off x="235686" y="2562460"/>
            <a:ext cx="8762305" cy="290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branches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generally use PC-relative addressing to specify their targets,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key question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concerns how far branch targets are from branches.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关键问题：转移到多远？</a:t>
            </a:r>
          </a:p>
          <a:p>
            <a:pPr marL="457200" indent="-457200" algn="just">
              <a:lnSpc>
                <a:spcPct val="90000"/>
              </a:lnSpc>
              <a:spcBef>
                <a:spcPct val="2000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Knowing the distribution of these displacements will help in choosing what branch offsets to support and thus will affect the instruction length and encoding.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知道位移大小的分布情况有助于确定对转移偏移量的选择</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并影响指令长度和编码。</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20000"/>
              </a:spcBef>
              <a:spcAft>
                <a:spcPts val="0"/>
              </a:spcAft>
              <a:buSzPct val="50000"/>
              <a:buFont typeface="Wingdings" panose="05000000000000000000" pitchFamily="2" charset="2"/>
              <a:buChar char="Ø"/>
            </a:pP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517711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982935" y="1115456"/>
            <a:ext cx="72008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Instructions for Control Flow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控制流指令</a:t>
            </a:r>
          </a:p>
        </p:txBody>
      </p:sp>
      <p:sp>
        <p:nvSpPr>
          <p:cNvPr id="10" name="Text Box 5"/>
          <p:cNvSpPr txBox="1">
            <a:spLocks noChangeArrowheads="1"/>
          </p:cNvSpPr>
          <p:nvPr/>
        </p:nvSpPr>
        <p:spPr bwMode="auto">
          <a:xfrm>
            <a:off x="125635" y="1747749"/>
            <a:ext cx="8915400" cy="1220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Addressing Modes for Control Flow Instructions </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控制流指令的寻址模式</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20000"/>
              </a:spcBef>
              <a:buFont typeface="Symbol" panose="05050102010706020507" pitchFamily="18" charset="2"/>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PC-relative: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1" name="Text Box 5"/>
          <p:cNvSpPr txBox="1">
            <a:spLocks noChangeArrowheads="1"/>
          </p:cNvSpPr>
          <p:nvPr/>
        </p:nvSpPr>
        <p:spPr bwMode="auto">
          <a:xfrm>
            <a:off x="125635" y="5503783"/>
            <a:ext cx="8762305" cy="116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spcAft>
                <a:spcPts val="0"/>
              </a:spcAft>
              <a:buSzPct val="50000"/>
              <a:buFont typeface="Wingdings" panose="05000000000000000000" pitchFamily="2" charset="2"/>
              <a:buChar char="Ø"/>
            </a:pP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20000"/>
              </a:spcBef>
              <a:spcAft>
                <a:spcPts val="0"/>
              </a:spcAft>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Short displacement fields often suffice for branches.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小的位移域足够用于转移</a:t>
            </a:r>
          </a:p>
        </p:txBody>
      </p:sp>
      <p:graphicFrame>
        <p:nvGraphicFramePr>
          <p:cNvPr id="9" name="Object 3"/>
          <p:cNvGraphicFramePr>
            <a:graphicFrameLocks noGrp="1" noChangeAspect="1"/>
          </p:cNvGraphicFramePr>
          <p:nvPr>
            <p:ph idx="1"/>
            <p:extLst>
              <p:ext uri="{D42A27DB-BD31-4B8C-83A1-F6EECF244321}">
                <p14:modId xmlns:p14="http://schemas.microsoft.com/office/powerpoint/2010/main" val="2397096106"/>
              </p:ext>
            </p:extLst>
          </p:nvPr>
        </p:nvGraphicFramePr>
        <p:xfrm>
          <a:off x="2411760" y="2780928"/>
          <a:ext cx="5400600" cy="3106803"/>
        </p:xfrm>
        <a:graphic>
          <a:graphicData uri="http://schemas.openxmlformats.org/presentationml/2006/ole">
            <mc:AlternateContent xmlns:mc="http://schemas.openxmlformats.org/markup-compatibility/2006">
              <mc:Choice xmlns:v="urn:schemas-microsoft-com:vml" Requires="v">
                <p:oleObj name="图表" r:id="rId3" imgW="8534400" imgH="4953203" progId="MSGraph.Chart.8">
                  <p:embed followColorScheme="full"/>
                </p:oleObj>
              </mc:Choice>
              <mc:Fallback>
                <p:oleObj name="图表" r:id="rId3" imgW="8534400" imgH="4953203" progId="MSGraph.Chart.8">
                  <p:embed followColorScheme="full"/>
                  <p:pic>
                    <p:nvPicPr>
                      <p:cNvPr id="717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780928"/>
                        <a:ext cx="5400600" cy="3106803"/>
                      </a:xfrm>
                      <a:prstGeom prst="rect">
                        <a:avLst/>
                      </a:prstGeom>
                    </p:spPr>
                  </p:pic>
                </p:oleObj>
              </mc:Fallback>
            </mc:AlternateContent>
          </a:graphicData>
        </a:graphic>
      </p:graphicFrame>
    </p:spTree>
    <p:extLst>
      <p:ext uri="{BB962C8B-B14F-4D97-AF65-F5344CB8AC3E}">
        <p14:creationId xmlns:p14="http://schemas.microsoft.com/office/powerpoint/2010/main" val="137988255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842601" y="1119091"/>
            <a:ext cx="7405489"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Conditional Branch Options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条件转移的选项</a:t>
            </a:r>
          </a:p>
        </p:txBody>
      </p:sp>
      <p:sp>
        <p:nvSpPr>
          <p:cNvPr id="10" name="Text Box 5"/>
          <p:cNvSpPr txBox="1">
            <a:spLocks noChangeArrowheads="1"/>
          </p:cNvSpPr>
          <p:nvPr/>
        </p:nvSpPr>
        <p:spPr bwMode="auto">
          <a:xfrm>
            <a:off x="125635" y="1700808"/>
            <a:ext cx="8915400" cy="138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Since most changes in control flow are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branches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deciding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how to specify the branch condition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 important.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如何规定转移条件很重要</a:t>
            </a:r>
          </a:p>
          <a:p>
            <a:pPr marL="457200" indent="-457200" algn="just">
              <a:lnSpc>
                <a:spcPct val="90000"/>
              </a:lnSpc>
              <a:spcBef>
                <a:spcPct val="20000"/>
              </a:spcBef>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Three primary techniques and their advantages and disadvantages are shown in following Figure.</a:t>
            </a:r>
          </a:p>
        </p:txBody>
      </p:sp>
      <p:graphicFrame>
        <p:nvGraphicFramePr>
          <p:cNvPr id="12" name="Group 3"/>
          <p:cNvGraphicFramePr>
            <a:graphicFrameLocks noGrp="1"/>
          </p:cNvGraphicFramePr>
          <p:nvPr>
            <p:ph idx="1"/>
            <p:extLst>
              <p:ext uri="{D42A27DB-BD31-4B8C-83A1-F6EECF244321}">
                <p14:modId xmlns:p14="http://schemas.microsoft.com/office/powerpoint/2010/main" val="828319598"/>
              </p:ext>
            </p:extLst>
          </p:nvPr>
        </p:nvGraphicFramePr>
        <p:xfrm>
          <a:off x="666408" y="3068960"/>
          <a:ext cx="7833854" cy="3657576"/>
        </p:xfrm>
        <a:graphic>
          <a:graphicData uri="http://schemas.openxmlformats.org/drawingml/2006/table">
            <a:tbl>
              <a:tblPr/>
              <a:tblGrid>
                <a:gridCol w="2493155">
                  <a:extLst>
                    <a:ext uri="{9D8B030D-6E8A-4147-A177-3AD203B41FA5}">
                      <a16:colId xmlns:a16="http://schemas.microsoft.com/office/drawing/2014/main" val="20000"/>
                    </a:ext>
                  </a:extLst>
                </a:gridCol>
                <a:gridCol w="1858986">
                  <a:extLst>
                    <a:ext uri="{9D8B030D-6E8A-4147-A177-3AD203B41FA5}">
                      <a16:colId xmlns:a16="http://schemas.microsoft.com/office/drawing/2014/main" val="20001"/>
                    </a:ext>
                  </a:extLst>
                </a:gridCol>
                <a:gridCol w="3481713">
                  <a:extLst>
                    <a:ext uri="{9D8B030D-6E8A-4147-A177-3AD203B41FA5}">
                      <a16:colId xmlns:a16="http://schemas.microsoft.com/office/drawing/2014/main" val="20002"/>
                    </a:ext>
                  </a:extLst>
                </a:gridCol>
              </a:tblGrid>
              <a:tr h="265621">
                <a:tc>
                  <a:txBody>
                    <a:body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分支条件表示</a:t>
                      </a:r>
                    </a:p>
                  </a:txBody>
                  <a:tcPr marT="45717" marB="45717" anchor="ct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优  点</a:t>
                      </a:r>
                    </a:p>
                  </a:txBody>
                  <a:tcPr marT="45717" marB="45717"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缺  点</a:t>
                      </a:r>
                    </a:p>
                  </a:txBody>
                  <a:tcPr marT="45717" marB="45717"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863277">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800" b="1" i="0" u="none" strike="noStrike" cap="none" normalizeH="0" baseline="0" dirty="0">
                          <a:ln>
                            <a:noFill/>
                          </a:ln>
                          <a:solidFill>
                            <a:srgbClr val="800000"/>
                          </a:solidFill>
                          <a:effectLst/>
                          <a:latin typeface="Times New Roman" panose="02020603050405020304" pitchFamily="18" charset="0"/>
                          <a:ea typeface="华文中宋" pitchFamily="2" charset="-122"/>
                          <a:cs typeface="Times New Roman" panose="02020603050405020304" pitchFamily="18" charset="0"/>
                        </a:rPr>
                        <a:t>Condition code </a:t>
                      </a:r>
                      <a:r>
                        <a:rPr kumimoji="1" lang="zh-CN" altLang="en-US" sz="1800" b="1" i="0" u="none" strike="noStrike" cap="none" normalizeH="0" baseline="0" dirty="0">
                          <a:ln>
                            <a:noFill/>
                          </a:ln>
                          <a:solidFill>
                            <a:srgbClr val="800000"/>
                          </a:solidFill>
                          <a:effectLst/>
                          <a:latin typeface="Times New Roman" panose="02020603050405020304" pitchFamily="18" charset="0"/>
                          <a:ea typeface="华文中宋" pitchFamily="2" charset="-122"/>
                          <a:cs typeface="Times New Roman" panose="02020603050405020304" pitchFamily="18" charset="0"/>
                        </a:rPr>
                        <a:t>条件码（</a:t>
                      </a:r>
                      <a:r>
                        <a:rPr kumimoji="1" lang="en-US" altLang="zh-CN" sz="1800" b="1" i="0" u="none" strike="noStrike" cap="none" normalizeH="0" baseline="0" dirty="0">
                          <a:ln>
                            <a:noFill/>
                          </a:ln>
                          <a:solidFill>
                            <a:srgbClr val="800000"/>
                          </a:solidFill>
                          <a:effectLst/>
                          <a:latin typeface="Times New Roman" panose="02020603050405020304" pitchFamily="18" charset="0"/>
                          <a:ea typeface="华文中宋" pitchFamily="2" charset="-122"/>
                          <a:cs typeface="Times New Roman" panose="02020603050405020304" pitchFamily="18" charset="0"/>
                        </a:rPr>
                        <a:t>CC</a:t>
                      </a:r>
                      <a:r>
                        <a:rPr kumimoji="1" lang="zh-CN" altLang="en-US" sz="1800" b="1" i="0" u="none" strike="noStrike" cap="none" normalizeH="0" baseline="0" dirty="0">
                          <a:ln>
                            <a:noFill/>
                          </a:ln>
                          <a:solidFill>
                            <a:srgbClr val="800000"/>
                          </a:solidFill>
                          <a:effectLst/>
                          <a:latin typeface="Times New Roman" panose="02020603050405020304" pitchFamily="18" charset="0"/>
                          <a:ea typeface="华文中宋" pitchFamily="2" charset="-122"/>
                          <a:cs typeface="Times New Roman" panose="02020603050405020304" pitchFamily="18" charset="0"/>
                        </a:rPr>
                        <a:t>）</a:t>
                      </a:r>
                      <a:r>
                        <a:rPr kumimoji="1" lang="zh-CN" altLang="en-US" sz="1800" b="1"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：在程序的控制下，由</a:t>
                      </a:r>
                      <a:r>
                        <a:rPr kumimoji="1" lang="en-US" altLang="zh-CN" sz="1800" b="1"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ALU</a:t>
                      </a:r>
                      <a:r>
                        <a:rPr kumimoji="1" lang="zh-CN" altLang="en-US" sz="1800" b="1"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操作设置特殊的位</a:t>
                      </a:r>
                    </a:p>
                  </a:txBody>
                  <a:tcPr marT="45717" marB="45717" anchor="ct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可以自由设置分支条件</a:t>
                      </a:r>
                    </a:p>
                  </a:txBody>
                  <a:tcPr marT="45717" marB="45717"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必须从一条指令将分支条件信息传送到分支指令，所以</a:t>
                      </a:r>
                      <a:r>
                        <a:rPr kumimoji="1" lang="en-US" altLang="zh-CN" sz="1800" b="1"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CC</a:t>
                      </a:r>
                      <a:r>
                        <a:rPr kumimoji="1" lang="zh-CN" altLang="en-US" sz="1800" b="1"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是额外状态，条件码限制了指令执行顺序 </a:t>
                      </a:r>
                    </a:p>
                  </a:txBody>
                  <a:tcPr marT="45717" marB="45717"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64058">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800" b="1" i="0" u="none" strike="noStrike" cap="none" normalizeH="0" baseline="0" dirty="0">
                          <a:ln>
                            <a:noFill/>
                          </a:ln>
                          <a:solidFill>
                            <a:srgbClr val="800000"/>
                          </a:solidFill>
                          <a:effectLst/>
                          <a:latin typeface="Times New Roman" panose="02020603050405020304" pitchFamily="18" charset="0"/>
                          <a:ea typeface="华文中宋" pitchFamily="2" charset="-122"/>
                          <a:cs typeface="Times New Roman" panose="02020603050405020304" pitchFamily="18" charset="0"/>
                        </a:rPr>
                        <a:t>Condition register </a:t>
                      </a:r>
                      <a:r>
                        <a:rPr kumimoji="1" lang="zh-CN" altLang="en-US" sz="1800" b="1" i="0" u="none" strike="noStrike" cap="none" normalizeH="0" baseline="0" dirty="0">
                          <a:ln>
                            <a:noFill/>
                          </a:ln>
                          <a:solidFill>
                            <a:srgbClr val="800000"/>
                          </a:solidFill>
                          <a:effectLst/>
                          <a:latin typeface="Times New Roman" panose="02020603050405020304" pitchFamily="18" charset="0"/>
                          <a:ea typeface="华文中宋" pitchFamily="2" charset="-122"/>
                          <a:cs typeface="Times New Roman" panose="02020603050405020304" pitchFamily="18" charset="0"/>
                        </a:rPr>
                        <a:t>条件寄存器</a:t>
                      </a:r>
                      <a:r>
                        <a:rPr kumimoji="1" lang="zh-CN" altLang="en-US" sz="1800" b="1"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：根据比较结果测试条件寄存器</a:t>
                      </a:r>
                    </a:p>
                  </a:txBody>
                  <a:tcPr marT="45717" marB="45717" anchor="ct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简单</a:t>
                      </a:r>
                    </a:p>
                  </a:txBody>
                  <a:tcPr marT="45717" marB="45717"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占用了一个寄存器</a:t>
                      </a:r>
                    </a:p>
                  </a:txBody>
                  <a:tcPr marT="45717" marB="45717"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799332">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800" b="1" i="0" u="none" strike="noStrike" cap="none" normalizeH="0" baseline="0" dirty="0">
                          <a:ln>
                            <a:noFill/>
                          </a:ln>
                          <a:solidFill>
                            <a:srgbClr val="800000"/>
                          </a:solidFill>
                          <a:effectLst/>
                          <a:latin typeface="Times New Roman" panose="02020603050405020304" pitchFamily="18" charset="0"/>
                          <a:ea typeface="华文中宋" pitchFamily="2" charset="-122"/>
                          <a:cs typeface="Times New Roman" panose="02020603050405020304" pitchFamily="18" charset="0"/>
                        </a:rPr>
                        <a:t>Compare and branch </a:t>
                      </a:r>
                      <a:r>
                        <a:rPr kumimoji="1" lang="zh-CN" altLang="en-US" sz="1800" b="1" i="0" u="none" strike="noStrike" cap="none" normalizeH="0" baseline="0" dirty="0">
                          <a:ln>
                            <a:noFill/>
                          </a:ln>
                          <a:solidFill>
                            <a:srgbClr val="800000"/>
                          </a:solidFill>
                          <a:effectLst/>
                          <a:latin typeface="Times New Roman" panose="02020603050405020304" pitchFamily="18" charset="0"/>
                          <a:ea typeface="华文中宋" pitchFamily="2" charset="-122"/>
                          <a:cs typeface="Times New Roman" panose="02020603050405020304" pitchFamily="18" charset="0"/>
                        </a:rPr>
                        <a:t>比较分支</a:t>
                      </a:r>
                      <a:r>
                        <a:rPr kumimoji="1" lang="zh-CN" altLang="en-US" sz="1800" b="1"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：比较操作是分支指令的一部分，比较受限制</a:t>
                      </a:r>
                    </a:p>
                  </a:txBody>
                  <a:tcPr marT="45717" marB="45717" anchor="ct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1800" b="1"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一条指令完成了两条指令的功能</a:t>
                      </a:r>
                    </a:p>
                  </a:txBody>
                  <a:tcPr marT="45717" marB="45717"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000CC"/>
                        </a:buClr>
                        <a:buSzTx/>
                        <a:buFontTx/>
                        <a:buNone/>
                        <a:tabLst/>
                      </a:pPr>
                      <a:r>
                        <a:rPr kumimoji="1" lang="zh-CN" altLang="en-US" sz="1800" b="1"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分支指令的操作增多。当采用流水线时，该指令的操作可能太多，在一拍内做不完。</a:t>
                      </a:r>
                    </a:p>
                  </a:txBody>
                  <a:tcPr marT="45717" marB="45717"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2569962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842601" y="1119091"/>
            <a:ext cx="7405489"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Conditional Branch Options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条件转移的选项</a:t>
            </a:r>
          </a:p>
        </p:txBody>
      </p:sp>
      <p:sp>
        <p:nvSpPr>
          <p:cNvPr id="10" name="Text Box 5"/>
          <p:cNvSpPr txBox="1">
            <a:spLocks noChangeArrowheads="1"/>
          </p:cNvSpPr>
          <p:nvPr/>
        </p:nvSpPr>
        <p:spPr bwMode="auto">
          <a:xfrm>
            <a:off x="145998" y="1623713"/>
            <a:ext cx="8690867" cy="259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of the most noticeable properties of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branches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that a large number of the comparisons are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simple equality or inequality tests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are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comparisons with zero</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多数的比较是简单的等式和不等式检测</a:t>
            </a:r>
            <a:r>
              <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以及与零比较</a:t>
            </a:r>
          </a:p>
          <a:p>
            <a:pPr marL="457200" indent="-457200" algn="just">
              <a:lnSpc>
                <a:spcPct val="90000"/>
              </a:lnSpc>
              <a:spcBef>
                <a:spcPct val="20000"/>
              </a:spcBef>
              <a:buFont typeface="Symbol" panose="05050102010706020507" pitchFamily="18" charset="2"/>
              <a:buChar char="¨"/>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Thus, some architectures choose to treat these comparisons as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special cases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especially if a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compare and branch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 is used.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一些体系结构将这些比较看作特殊情况。尤其是采用比较和转移分支指令时。</a:t>
            </a:r>
          </a:p>
        </p:txBody>
      </p:sp>
      <p:pic>
        <p:nvPicPr>
          <p:cNvPr id="3" name="图片 2">
            <a:extLst>
              <a:ext uri="{FF2B5EF4-FFF2-40B4-BE49-F238E27FC236}">
                <a16:creationId xmlns:a16="http://schemas.microsoft.com/office/drawing/2014/main" id="{6F49A07B-8796-D082-5625-99110A339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4149080"/>
            <a:ext cx="6480720" cy="2611012"/>
          </a:xfrm>
          <a:prstGeom prst="rect">
            <a:avLst/>
          </a:prstGeom>
        </p:spPr>
      </p:pic>
    </p:spTree>
    <p:extLst>
      <p:ext uri="{BB962C8B-B14F-4D97-AF65-F5344CB8AC3E}">
        <p14:creationId xmlns:p14="http://schemas.microsoft.com/office/powerpoint/2010/main" val="4882965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842601" y="1119091"/>
            <a:ext cx="7405489"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Procedure Invocation Options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过程调用选项</a:t>
            </a:r>
          </a:p>
        </p:txBody>
      </p:sp>
      <p:sp>
        <p:nvSpPr>
          <p:cNvPr id="10" name="Text Box 5"/>
          <p:cNvSpPr txBox="1">
            <a:spLocks noChangeArrowheads="1"/>
          </p:cNvSpPr>
          <p:nvPr/>
        </p:nvSpPr>
        <p:spPr bwMode="auto">
          <a:xfrm>
            <a:off x="201613" y="1790444"/>
            <a:ext cx="8690867" cy="4945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Procedure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calls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returns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include control transfer and possibly some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state saving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过程调用和返回包括控制转移和可能的一些状态保存。</a:t>
            </a:r>
          </a:p>
          <a:p>
            <a:pPr marL="457200" indent="-457200" algn="just">
              <a:lnSpc>
                <a:spcPct val="90000"/>
              </a:lnSpc>
              <a:spcBef>
                <a:spcPct val="20000"/>
              </a:spcBef>
              <a:buFont typeface="Symbol" panose="05050102010706020507" pitchFamily="18" charset="2"/>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Two basic conventions to save registers: </a:t>
            </a:r>
          </a:p>
          <a:p>
            <a:pPr marL="457200" indent="-457200" algn="just">
              <a:lnSpc>
                <a:spcPct val="90000"/>
              </a:lnSpc>
              <a:spcBef>
                <a:spcPct val="20000"/>
              </a:spcBef>
              <a:buSzPct val="50000"/>
              <a:buFont typeface="Wingdings" panose="05000000000000000000" pitchFamily="2" charset="2"/>
              <a:buChar char="l"/>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Caller saving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调用者保存</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calling procedure must save the registers that it wants preserved for access after the call.</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在一个调用者调用别的过程时，必须保存调用者所要保存的寄存器，以备调用结束返回后，能够再次访问调用者。</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20000"/>
              </a:spcBef>
              <a:buSzPct val="50000"/>
              <a:buFont typeface="Wingdings" panose="05000000000000000000" pitchFamily="2" charset="2"/>
              <a:buChar char="l"/>
            </a:pPr>
            <a:r>
              <a:rPr lang="en-US" altLang="zh-CN"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Callee</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saving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被调用者保存</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called procedure must save the registers it wants to use.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被调用的过程必须保存它要用的寄存器，保证不会破坏过程调用者的程序执行环境，并在过程调用结束返回时，恢复这些寄存器的内容。</a:t>
            </a:r>
          </a:p>
          <a:p>
            <a:pPr marL="457200" indent="-457200" algn="just">
              <a:lnSpc>
                <a:spcPct val="90000"/>
              </a:lnSpc>
              <a:spcBef>
                <a:spcPct val="20000"/>
              </a:spcBef>
              <a:buSzPct val="50000"/>
              <a:buFont typeface="Wingdings" panose="05000000000000000000" pitchFamily="2" charset="2"/>
              <a:buChar char="l"/>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11947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2.5 Operation in the Instruction Set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842601" y="1119091"/>
            <a:ext cx="7405489"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Procedure Invocation Options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过程调用选项</a:t>
            </a:r>
          </a:p>
        </p:txBody>
      </p:sp>
      <p:sp>
        <p:nvSpPr>
          <p:cNvPr id="10" name="Text Box 5"/>
          <p:cNvSpPr txBox="1">
            <a:spLocks noChangeArrowheads="1"/>
          </p:cNvSpPr>
          <p:nvPr/>
        </p:nvSpPr>
        <p:spPr bwMode="auto">
          <a:xfrm>
            <a:off x="201613" y="1790444"/>
            <a:ext cx="8690867" cy="888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457200" indent="-457200" algn="just">
              <a:lnSpc>
                <a:spcPct val="90000"/>
              </a:lnSpc>
              <a:spcBef>
                <a:spcPct val="20000"/>
              </a:spcBef>
              <a:buFont typeface="Symbol" panose="05050102010706020507" pitchFamily="18" charset="2"/>
              <a:buChar char="¨"/>
            </a:pPr>
            <a:r>
              <a:rPr lang="en-US" altLang="zh-CN"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Example</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20000"/>
              </a:spcBef>
              <a:buSzPct val="50000"/>
              <a:buFont typeface="Wingdings" panose="05000000000000000000" pitchFamily="2" charset="2"/>
              <a:buChar char="l"/>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9" name="Object 3"/>
          <p:cNvGraphicFramePr>
            <a:graphicFrameLocks noGrp="1" noChangeAspect="1"/>
          </p:cNvGraphicFramePr>
          <p:nvPr>
            <p:ph idx="1"/>
            <p:extLst>
              <p:ext uri="{D42A27DB-BD31-4B8C-83A1-F6EECF244321}">
                <p14:modId xmlns:p14="http://schemas.microsoft.com/office/powerpoint/2010/main" val="2601271774"/>
              </p:ext>
            </p:extLst>
          </p:nvPr>
        </p:nvGraphicFramePr>
        <p:xfrm>
          <a:off x="611560" y="2253911"/>
          <a:ext cx="8175721" cy="4434627"/>
        </p:xfrm>
        <a:graphic>
          <a:graphicData uri="http://schemas.openxmlformats.org/presentationml/2006/ole">
            <mc:AlternateContent xmlns:mc="http://schemas.openxmlformats.org/markup-compatibility/2006">
              <mc:Choice xmlns:v="urn:schemas-microsoft-com:vml" Requires="v">
                <p:oleObj name="图片" r:id="rId3" imgW="5711760" imgH="2469600" progId="Word.Picture.8">
                  <p:embed/>
                </p:oleObj>
              </mc:Choice>
              <mc:Fallback>
                <p:oleObj name="图片" r:id="rId3" imgW="5711760" imgH="2469600" progId="Word.Picture.8">
                  <p:embed/>
                  <p:pic>
                    <p:nvPicPr>
                      <p:cNvPr id="819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253911"/>
                        <a:ext cx="8175721" cy="4434627"/>
                      </a:xfrm>
                      <a:prstGeom prst="rect">
                        <a:avLst/>
                      </a:prstGeom>
                    </p:spPr>
                  </p:pic>
                </p:oleObj>
              </mc:Fallback>
            </mc:AlternateContent>
          </a:graphicData>
        </a:graphic>
      </p:graphicFrame>
    </p:spTree>
    <p:extLst>
      <p:ext uri="{BB962C8B-B14F-4D97-AF65-F5344CB8AC3E}">
        <p14:creationId xmlns:p14="http://schemas.microsoft.com/office/powerpoint/2010/main" val="86545859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3481722"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2.6 RISC vs. CISC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743240" y="1108076"/>
            <a:ext cx="7617831"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 vs. CISC Technology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与</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技术</a:t>
            </a:r>
          </a:p>
        </p:txBody>
      </p:sp>
      <p:sp>
        <p:nvSpPr>
          <p:cNvPr id="10" name="Text Box 5"/>
          <p:cNvSpPr txBox="1">
            <a:spLocks noChangeArrowheads="1"/>
          </p:cNvSpPr>
          <p:nvPr/>
        </p:nvSpPr>
        <p:spPr bwMode="auto">
          <a:xfrm>
            <a:off x="167264" y="1768414"/>
            <a:ext cx="8653208" cy="519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lnSpc>
                <a:spcPct val="90000"/>
              </a:lnSpc>
              <a:spcBef>
                <a:spcPct val="20000"/>
              </a:spcBef>
              <a:spcAft>
                <a:spcPts val="1200"/>
              </a:spcAft>
              <a:buFont typeface="Symbol" pitchFamily="2"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CISC (Complex Instruction Set Computers)—</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复杂指令集计算机</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to complete a task in as few lines of assembly as possible. This is achieve by building processor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hardware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that is capable of understanding and executing a series of operations.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CISC</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的目标：汇编语言程序量小</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这通过硬件来实现。强化指令功能，实现软件功能向硬件功能转移</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742950" lvl="2" indent="-342900" algn="just">
              <a:lnSpc>
                <a:spcPct val="90000"/>
              </a:lnSpc>
              <a:spcBef>
                <a:spcPct val="20000"/>
              </a:spcBef>
              <a:buSzPct val="40000"/>
              <a:buFont typeface="Wingdings" pitchFamily="2" charset="2"/>
              <a:buChar char="l"/>
            </a:pP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CISC</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结构指令系统的复杂性给</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VLSI</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设计增加了很大负担，不利于单片集成。</a:t>
            </a:r>
          </a:p>
          <a:p>
            <a:pPr marL="742950" lvl="2" indent="-342900" algn="just">
              <a:lnSpc>
                <a:spcPct val="90000"/>
              </a:lnSpc>
              <a:spcBef>
                <a:spcPct val="20000"/>
              </a:spcBef>
              <a:buSzPct val="40000"/>
              <a:buFont typeface="Wingdings" pitchFamily="2" charset="2"/>
              <a:buChar char="l"/>
            </a:pP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CISC</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结构的指令系统中，许多复杂指令需要很复杂的操作，因而运行速度慢。</a:t>
            </a:r>
          </a:p>
          <a:p>
            <a:pPr marL="742950" lvl="2" indent="-342900" algn="just">
              <a:lnSpc>
                <a:spcPct val="90000"/>
              </a:lnSpc>
              <a:spcBef>
                <a:spcPct val="20000"/>
              </a:spcBef>
              <a:buSzPct val="40000"/>
              <a:buFont typeface="Wingdings" pitchFamily="2" charset="2"/>
              <a:buChar char="l"/>
            </a:pP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CISC</a:t>
            </a:r>
            <a:r>
              <a:rPr lang="zh-CN" altLang="en-US"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rPr>
              <a:t>结构的指令系统中，由于各条指令的功能不均衡性，不利于采用先进的计算机体系结构技术（如流水技术）来提高系统的性能。</a:t>
            </a:r>
          </a:p>
          <a:p>
            <a:pPr marL="342900" indent="-342900" algn="just">
              <a:lnSpc>
                <a:spcPct val="90000"/>
              </a:lnSpc>
              <a:spcBef>
                <a:spcPct val="20000"/>
              </a:spcBef>
              <a:buFont typeface="Symbol" pitchFamily="2" charset="2"/>
              <a:buChar char="¨"/>
            </a:pPr>
            <a:endPar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845194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7833876"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2.1 Classifying Instruction Set Architecture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1031"/>
          <p:cNvSpPr txBox="1">
            <a:spLocks noChangeArrowheads="1"/>
          </p:cNvSpPr>
          <p:nvPr/>
        </p:nvSpPr>
        <p:spPr bwMode="auto">
          <a:xfrm>
            <a:off x="94456" y="971229"/>
            <a:ext cx="8915400" cy="5452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spcBef>
                <a:spcPct val="20000"/>
              </a:spcBef>
              <a:spcAft>
                <a:spcPts val="600"/>
              </a:spcAft>
            </a:pP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here are really </a:t>
            </a:r>
            <a:r>
              <a:rPr lang="en-US" altLang="zh-CN" sz="26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two classes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 register machines.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spcBef>
                <a:spcPct val="20000"/>
              </a:spcBef>
              <a:buSzPct val="50000"/>
              <a:buFont typeface="Wingdings" panose="05000000000000000000" pitchFamily="2" charset="2"/>
              <a:buChar char="Ø"/>
            </a:pPr>
            <a:r>
              <a:rPr lang="en-US" altLang="zh-CN" sz="26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Register-memory </a:t>
            </a:r>
            <a:r>
              <a:rPr lang="en-US" altLang="zh-CN" sz="26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architecture</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access memory as part of any instruction.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寄存器</a:t>
            </a:r>
            <a:r>
              <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存储器体系结构</a:t>
            </a:r>
            <a:endPar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spcBef>
                <a:spcPct val="20000"/>
              </a:spcBef>
              <a:buSzPct val="50000"/>
              <a:buFont typeface="Arial" panose="020B0604020202020204" pitchFamily="34" charset="0"/>
              <a:buChar char="•"/>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操作数可以来自存储器</a:t>
            </a:r>
            <a:endParaRPr lang="zh-CN" altLang="en-US"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a:spcBef>
                <a:spcPct val="20000"/>
              </a:spcBef>
              <a:buSzPct val="50000"/>
              <a:buFont typeface="Wingdings" panose="05000000000000000000" pitchFamily="2" charset="2"/>
              <a:buChar char="Ø"/>
            </a:pPr>
            <a:r>
              <a:rPr lang="en-US" altLang="zh-CN" sz="26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Load-store </a:t>
            </a:r>
            <a:r>
              <a:rPr lang="en-US" altLang="zh-CN" sz="26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or </a:t>
            </a:r>
            <a:r>
              <a:rPr lang="en-US" altLang="zh-CN" sz="2600" i="1"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register-register </a:t>
            </a:r>
            <a:r>
              <a:rPr lang="en-US" altLang="zh-CN" sz="2600"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architecture</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access memory only with load and store instructions.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寄存器</a:t>
            </a:r>
            <a:r>
              <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寄存器体系结构</a:t>
            </a:r>
            <a:endPar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spcBef>
                <a:spcPct val="20000"/>
              </a:spcBef>
              <a:buSzPct val="50000"/>
              <a:buFont typeface="Arial" panose="020B0604020202020204" pitchFamily="34" charset="0"/>
              <a:buChar char="•"/>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所有操作数都是来自寄存器</a:t>
            </a:r>
            <a:endPar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1200150" lvl="1" indent="-457200" algn="just">
              <a:spcBef>
                <a:spcPct val="20000"/>
              </a:spcBef>
              <a:buSzPct val="50000"/>
              <a:buFont typeface="Arial" panose="020B0604020202020204" pitchFamily="34" charset="0"/>
              <a:buChar char="•"/>
            </a:pP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只有</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load</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与</a:t>
            </a:r>
            <a:r>
              <a:rPr lang="en-US" altLang="zh-CN"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store</a:t>
            </a:r>
            <a:r>
              <a:rPr lang="zh-CN" altLang="en-US" sz="2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能够访问存储器</a:t>
            </a:r>
          </a:p>
          <a:p>
            <a:pPr marL="457200" indent="-457200" algn="just">
              <a:spcBef>
                <a:spcPct val="20000"/>
              </a:spcBef>
              <a:buSzPct val="50000"/>
              <a:buFont typeface="Wingdings" panose="05000000000000000000" pitchFamily="2" charset="2"/>
              <a:buChar char="Ø"/>
            </a:pPr>
            <a:r>
              <a:rPr lang="en-US" altLang="zh-CN" sz="2600"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Memory-memory </a:t>
            </a:r>
            <a:r>
              <a:rPr lang="en-US" altLang="zh-CN" sz="26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architecture: </a:t>
            </a:r>
            <a:r>
              <a:rPr lang="en-US" altLang="zh-CN" sz="2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 third class, not found in machines shipping today, keeps all operands in memory. </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存储器</a:t>
            </a:r>
            <a:r>
              <a:rPr lang="en-US" altLang="zh-CN"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6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存储器体系结构，现在没有</a:t>
            </a:r>
          </a:p>
        </p:txBody>
      </p:sp>
    </p:spTree>
    <p:extLst>
      <p:ext uri="{BB962C8B-B14F-4D97-AF65-F5344CB8AC3E}">
        <p14:creationId xmlns:p14="http://schemas.microsoft.com/office/powerpoint/2010/main" val="903355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94109" y="1058540"/>
            <a:ext cx="8942387" cy="923330"/>
          </a:xfrm>
          <a:prstGeom prst="rect">
            <a:avLst/>
          </a:prstGeom>
        </p:spPr>
        <p:txBody>
          <a:bodyPr wrap="square">
            <a:spAutoFit/>
          </a:bodyPr>
          <a:lstStyle/>
          <a:p>
            <a:pPr marL="342900" indent="-342900" algn="just">
              <a:lnSpc>
                <a:spcPct val="90000"/>
              </a:lnSpc>
              <a:spcBef>
                <a:spcPct val="20000"/>
              </a:spcBef>
              <a:buFont typeface="Symbol" panose="05050102010706020507" pitchFamily="18" charset="2"/>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following figure shows 10 simple instructions that account for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96%</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instructions executed for a collection of integer programs running on the popular Intel 80x86. </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3568" y="2067271"/>
            <a:ext cx="7999917" cy="4386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a:extLst>
              <a:ext uri="{FF2B5EF4-FFF2-40B4-BE49-F238E27FC236}">
                <a16:creationId xmlns:a16="http://schemas.microsoft.com/office/drawing/2014/main" id="{5E129EEE-8FEC-7644-AA01-6CEB8FECD897}"/>
              </a:ext>
            </a:extLst>
          </p:cNvPr>
          <p:cNvSpPr>
            <a:spLocks noGrp="1" noChangeArrowheads="1"/>
          </p:cNvSpPr>
          <p:nvPr>
            <p:ph type="title"/>
          </p:nvPr>
        </p:nvSpPr>
        <p:spPr>
          <a:xfrm>
            <a:off x="201613" y="225425"/>
            <a:ext cx="3481722"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2.6 RISC vs. CISC </a:t>
            </a:r>
          </a:p>
        </p:txBody>
      </p:sp>
    </p:spTree>
    <p:extLst>
      <p:ext uri="{BB962C8B-B14F-4D97-AF65-F5344CB8AC3E}">
        <p14:creationId xmlns:p14="http://schemas.microsoft.com/office/powerpoint/2010/main" val="239983259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3481722"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2.6 RISC vs. CISC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743240" y="1108076"/>
            <a:ext cx="7617831"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 vs. CISC Technology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与</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技术</a:t>
            </a:r>
          </a:p>
        </p:txBody>
      </p:sp>
      <p:sp>
        <p:nvSpPr>
          <p:cNvPr id="10" name="Text Box 5"/>
          <p:cNvSpPr txBox="1">
            <a:spLocks noChangeArrowheads="1"/>
          </p:cNvSpPr>
          <p:nvPr/>
        </p:nvSpPr>
        <p:spPr bwMode="auto">
          <a:xfrm>
            <a:off x="167264" y="1768414"/>
            <a:ext cx="8839200" cy="492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RISC (Reduced Instruction Set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a:t>
            </a:r>
            <a:r>
              <a:rPr lang="en-US" altLang="zh-CN"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omputer)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精简指令集计算机</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a microprocessor that is designed to perform a </a:t>
            </a:r>
            <a:r>
              <a:rPr lang="en-US" altLang="zh-CN" sz="28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smaller number</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types of computer </a:t>
            </a:r>
            <a:r>
              <a:rPr lang="en-US" altLang="zh-CN" sz="28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so that is can operate at a </a:t>
            </a:r>
            <a:r>
              <a:rPr lang="en-US" altLang="zh-CN" sz="2800" b="1" u="sng"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higher speed</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指令类型少</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运行快</a:t>
            </a:r>
          </a:p>
          <a:p>
            <a:pPr marL="457200" indent="-457200" algn="just">
              <a:lnSpc>
                <a:spcPct val="90000"/>
              </a:lnSpc>
              <a:spcBef>
                <a:spcPct val="20000"/>
              </a:spcBef>
              <a:buSzPct val="50000"/>
              <a:buFont typeface="Wingdings" panose="05000000000000000000" pitchFamily="2" charset="2"/>
              <a:buChar char="Ø"/>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advantage of RISC is that they can execute instructions very fast because the instructions are so simple.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指令简单</a:t>
            </a: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因此运行非常快</a:t>
            </a:r>
          </a:p>
          <a:p>
            <a:pPr marL="457200" indent="-457200" algn="just">
              <a:lnSpc>
                <a:spcPct val="90000"/>
              </a:lnSpc>
              <a:spcBef>
                <a:spcPct val="20000"/>
              </a:spcBef>
              <a:buSzPct val="50000"/>
              <a:buFont typeface="Wingdings" panose="05000000000000000000" pitchFamily="2" charset="2"/>
              <a:buChar char="Ø"/>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Another, perhaps more important advantage, is that RISC chips require fewer transistors, which makes them cheaper to design and produce.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需要更少的晶体管</a:t>
            </a: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设计和制造更便宜</a:t>
            </a:r>
          </a:p>
        </p:txBody>
      </p:sp>
    </p:spTree>
    <p:extLst>
      <p:ext uri="{BB962C8B-B14F-4D97-AF65-F5344CB8AC3E}">
        <p14:creationId xmlns:p14="http://schemas.microsoft.com/office/powerpoint/2010/main" val="8997506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3481722"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2.6 RISC vs. CISC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260216" y="1108076"/>
            <a:ext cx="8653296"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Characteristic of CISC and RISC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的特点</a:t>
            </a:r>
          </a:p>
        </p:txBody>
      </p:sp>
      <p:sp>
        <p:nvSpPr>
          <p:cNvPr id="9" name="Text Box 5"/>
          <p:cNvSpPr txBox="1">
            <a:spLocks noChangeArrowheads="1"/>
          </p:cNvSpPr>
          <p:nvPr/>
        </p:nvSpPr>
        <p:spPr bwMode="auto">
          <a:xfrm>
            <a:off x="201613" y="1768414"/>
            <a:ext cx="8711899" cy="4637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nSpc>
                <a:spcPct val="80000"/>
              </a:lnSpc>
              <a:spcBef>
                <a:spcPct val="10000"/>
              </a:spcBef>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main characteristics of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CISC</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540000" indent="342900">
              <a:lnSpc>
                <a:spcPct val="80000"/>
              </a:lnSpc>
              <a:spcBef>
                <a:spcPct val="1000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Extensive instructions.   </a:t>
            </a:r>
            <a:endParaRPr lang="zh-CN" altLang="en-US"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nSpc>
                <a:spcPct val="80000"/>
              </a:lnSpc>
              <a:spcBef>
                <a:spcPct val="1000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Complex and efficient machine instructions.</a:t>
            </a:r>
          </a:p>
          <a:p>
            <a:pPr marL="540000" indent="342900">
              <a:lnSpc>
                <a:spcPct val="80000"/>
              </a:lnSpc>
              <a:spcBef>
                <a:spcPct val="10000"/>
              </a:spcBef>
              <a:buSzPct val="50000"/>
              <a:buFont typeface="Wingdings" panose="05000000000000000000" pitchFamily="2" charset="2"/>
              <a:buChar char="Ø"/>
            </a:pPr>
            <a:r>
              <a:rPr lang="en-US" altLang="zh-CN"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Microencoding</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of the machine instructions.</a:t>
            </a:r>
          </a:p>
          <a:p>
            <a:pPr marL="540000" indent="342900">
              <a:lnSpc>
                <a:spcPct val="80000"/>
              </a:lnSpc>
              <a:spcBef>
                <a:spcPct val="1000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Extensive addressing capabilities for memory operations. </a:t>
            </a:r>
            <a:endParaRPr lang="zh-CN" altLang="en-US"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nSpc>
                <a:spcPct val="80000"/>
              </a:lnSpc>
              <a:spcBef>
                <a:spcPct val="1000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Relatively few registers.  </a:t>
            </a:r>
            <a:endParaRPr lang="zh-CN" altLang="en-US"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nSpc>
                <a:spcPct val="80000"/>
              </a:lnSpc>
              <a:spcBef>
                <a:spcPct val="10000"/>
              </a:spcBef>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RISC</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processors are more or less the opposite:</a:t>
            </a:r>
          </a:p>
          <a:p>
            <a:pPr marL="540000" indent="342900">
              <a:lnSpc>
                <a:spcPct val="80000"/>
              </a:lnSpc>
              <a:spcBef>
                <a:spcPct val="1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Reduced instruction set.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nSpc>
                <a:spcPct val="80000"/>
              </a:lnSpc>
              <a:spcBef>
                <a:spcPct val="1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Less complex, simple instructions.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nSpc>
                <a:spcPct val="80000"/>
              </a:lnSpc>
              <a:spcBef>
                <a:spcPct val="1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Hardwired control unit and machine instructions.</a:t>
            </a:r>
          </a:p>
          <a:p>
            <a:pPr marL="540000" indent="342900">
              <a:lnSpc>
                <a:spcPct val="80000"/>
              </a:lnSpc>
              <a:spcBef>
                <a:spcPct val="1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Few addressing schemes for memory operands with only two basic instructions: LOAD and STORE. </a:t>
            </a:r>
          </a:p>
          <a:p>
            <a:pPr marL="540000" indent="342900" algn="just">
              <a:lnSpc>
                <a:spcPct val="80000"/>
              </a:lnSpc>
              <a:spcBef>
                <a:spcPct val="10000"/>
              </a:spcBef>
              <a:buSzPct val="50000"/>
              <a:buFont typeface="Wingdings" panose="05000000000000000000" pitchFamily="2" charset="2"/>
              <a:buChar char="Ø"/>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Many symmetric registers which are organized into a register file.   </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791447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3481722"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2.6 RISC vs. CISC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260216" y="1108076"/>
            <a:ext cx="8653296"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Debating on RISC and CISC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与</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的争论</a:t>
            </a:r>
          </a:p>
        </p:txBody>
      </p:sp>
      <p:sp>
        <p:nvSpPr>
          <p:cNvPr id="10" name="Text Box 5"/>
          <p:cNvSpPr txBox="1">
            <a:spLocks noChangeArrowheads="1"/>
          </p:cNvSpPr>
          <p:nvPr/>
        </p:nvSpPr>
        <p:spPr bwMode="auto">
          <a:xfrm>
            <a:off x="154164" y="1768414"/>
            <a:ext cx="8810324" cy="397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20000"/>
              </a:spcBef>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controversy about RISC:  </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争论</a:t>
            </a:r>
          </a:p>
          <a:p>
            <a:pPr marL="540000" indent="342900" algn="just">
              <a:lnSpc>
                <a:spcPct val="90000"/>
              </a:lnSpc>
              <a:spcBef>
                <a:spcPct val="2000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Proponents: RISC are both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cheaper</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faster</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are therefore the machines of future.  </a:t>
            </a:r>
            <a:endParaRPr lang="zh-CN" altLang="en-US" b="1" dirty="0">
              <a:solidFill>
                <a:srgbClr val="99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However, RISC put a greater burden on the software. Is this worth the trouble because conventional microprocessors are becoming increasingly fast and cheap ?  </a:t>
            </a:r>
            <a:endParaRPr lang="zh-CN" altLang="en-US" b="1" dirty="0">
              <a:solidFill>
                <a:srgbClr val="99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argument is becoming moot because CISC and RISC implementations are becoming more and more alike. Many of today’s RISC support as many as instructions as yesterday’s CISC. And today’s CISC chips use many techniques formerly associated with RISC chips.    </a:t>
            </a:r>
            <a:endParaRPr lang="zh-CN" altLang="en-US"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775967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3481722"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2.6 RISC vs. CISC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848092" y="1108076"/>
            <a:ext cx="7408128"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RISC Design Features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设计特征</a:t>
            </a:r>
          </a:p>
        </p:txBody>
      </p:sp>
      <p:sp>
        <p:nvSpPr>
          <p:cNvPr id="9" name="Text Box 5"/>
          <p:cNvSpPr txBox="1">
            <a:spLocks noChangeArrowheads="1"/>
          </p:cNvSpPr>
          <p:nvPr/>
        </p:nvSpPr>
        <p:spPr bwMode="auto">
          <a:xfrm>
            <a:off x="130175" y="1628800"/>
            <a:ext cx="8834313" cy="5305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RISC concepts of individual manufacturers are similar, such as:</a:t>
            </a: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Reduction of the instruction set.</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选取使用频率最高的指令，并补充一些最有用的指令</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cycle execution time.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Simple instruction, Easy to pipelining, execution fast. </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CPI=1</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每条指令的功能应尽可能简单，并在一个机器周期内完成</a:t>
            </a:r>
            <a:endPar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 pipelining.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指令流水线</a:t>
            </a:r>
            <a:endPar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Fixed length of instructions, easy to decode.</a:t>
            </a:r>
            <a:endParaRPr lang="zh-CN" altLang="en-US"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Load/store architecture.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只有</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load</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和</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store</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指令能访问存储器</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其它指令操作均在寄存器之间进行</a:t>
            </a:r>
            <a:endPar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Unity of RISC processors and compilers.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处理器与编译器联合开发  </a:t>
            </a:r>
          </a:p>
          <a:p>
            <a:pPr marL="540000" indent="-342900" algn="just">
              <a:lnSpc>
                <a:spcPct val="90000"/>
              </a:lnSpc>
              <a:spcBef>
                <a:spcPct val="20000"/>
              </a:spcBef>
              <a:buSzPct val="50000"/>
              <a:buFont typeface="Wingdings" panose="05000000000000000000" pitchFamily="2" charset="2"/>
              <a:buChar char="Ø"/>
            </a:pPr>
            <a:r>
              <a:rPr lang="en-US" altLang="zh-CN" sz="2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 modified register concept.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在某些</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RISC</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中</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对快速的子程序调用</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寄存器不再是以</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ax, </a:t>
            </a:r>
            <a:r>
              <a:rPr lang="en-US" altLang="zh-CN" sz="2200" b="1"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bx</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等方式来管理</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而是以变量窗口的形式存在</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能看到某组寄存器文件</a:t>
            </a:r>
            <a:r>
              <a:rPr lang="en-US" altLang="zh-CN" sz="2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Tree>
    <p:extLst>
      <p:ext uri="{BB962C8B-B14F-4D97-AF65-F5344CB8AC3E}">
        <p14:creationId xmlns:p14="http://schemas.microsoft.com/office/powerpoint/2010/main" val="2783037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3481722"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2.6 RISC vs. CISC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 Box 5"/>
          <p:cNvSpPr txBox="1">
            <a:spLocks noChangeArrowheads="1"/>
          </p:cNvSpPr>
          <p:nvPr/>
        </p:nvSpPr>
        <p:spPr bwMode="auto">
          <a:xfrm>
            <a:off x="201613" y="1108076"/>
            <a:ext cx="8839200" cy="5342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The execution structure of an instruction is the following steps: </a:t>
            </a:r>
          </a:p>
          <a:p>
            <a:pPr marL="914400" lvl="1" indent="-457200" algn="just">
              <a:lnSpc>
                <a:spcPct val="90000"/>
              </a:lnSpc>
              <a:spcBef>
                <a:spcPct val="20000"/>
              </a:spcBef>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read the instruction from memory (instruction fetching) </a:t>
            </a:r>
            <a:r>
              <a:rPr lang="zh-CN" altLang="en-US" sz="2800"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取指令</a:t>
            </a:r>
          </a:p>
          <a:p>
            <a:pPr marL="914400" lvl="1" indent="-457200" algn="just">
              <a:lnSpc>
                <a:spcPct val="90000"/>
              </a:lnSpc>
              <a:spcBef>
                <a:spcPct val="20000"/>
              </a:spcBef>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decode the instruction(decoding phase)  </a:t>
            </a:r>
            <a:r>
              <a:rPr lang="zh-CN" altLang="en-US" sz="2800"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译码</a:t>
            </a:r>
          </a:p>
          <a:p>
            <a:pPr marL="914400" lvl="1" indent="-457200" algn="just">
              <a:lnSpc>
                <a:spcPct val="90000"/>
              </a:lnSpc>
              <a:spcBef>
                <a:spcPct val="20000"/>
              </a:spcBef>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where necessary, fetch operand(s) (operand fetching phase) </a:t>
            </a: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zh-CN" altLang="en-US" sz="2800"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取操作数</a:t>
            </a:r>
          </a:p>
          <a:p>
            <a:pPr marL="914400" lvl="1" indent="-457200" algn="just">
              <a:lnSpc>
                <a:spcPct val="90000"/>
              </a:lnSpc>
              <a:spcBef>
                <a:spcPct val="20000"/>
              </a:spcBef>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execute the instruction(execution phase)  </a:t>
            </a:r>
            <a:r>
              <a:rPr lang="zh-CN" altLang="en-US" sz="2800"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执行</a:t>
            </a:r>
          </a:p>
          <a:p>
            <a:pPr marL="914400" lvl="1" indent="-457200" algn="just">
              <a:lnSpc>
                <a:spcPct val="90000"/>
              </a:lnSpc>
              <a:spcBef>
                <a:spcPct val="20000"/>
              </a:spcBef>
              <a:spcAft>
                <a:spcPts val="600"/>
              </a:spcAft>
              <a:buFont typeface="Arial" panose="020B0604020202020204" pitchFamily="34" charset="0"/>
              <a:buChar char="•"/>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write back the result(write-back phase)  </a:t>
            </a:r>
            <a:r>
              <a:rPr lang="zh-CN" altLang="en-US" sz="2800" dirty="0">
                <a:solidFill>
                  <a:schemeClr val="accent6"/>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写回</a:t>
            </a:r>
          </a:p>
          <a:p>
            <a:pPr algn="just">
              <a:lnSpc>
                <a:spcPct val="90000"/>
              </a:lnSpc>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Every instruction is broken down into partial steps for execution in the stage pipeline. The partial steps are executed within one single clock cycle.  </a:t>
            </a:r>
            <a:endPar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Tree>
    <p:extLst>
      <p:ext uri="{BB962C8B-B14F-4D97-AF65-F5344CB8AC3E}">
        <p14:creationId xmlns:p14="http://schemas.microsoft.com/office/powerpoint/2010/main" val="1777901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3481722"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2.6 RISC vs. CISC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848092" y="1108076"/>
            <a:ext cx="7408128" cy="956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ts val="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Latest developments in RISC design</a:t>
            </a:r>
          </a:p>
          <a:p>
            <a:pPr algn="ctr">
              <a:spcBef>
                <a:spcPts val="0"/>
              </a:spcBef>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RISC</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设计的最新进展</a:t>
            </a:r>
          </a:p>
        </p:txBody>
      </p:sp>
      <p:sp>
        <p:nvSpPr>
          <p:cNvPr id="10" name="Text Box 5"/>
          <p:cNvSpPr txBox="1">
            <a:spLocks noChangeArrowheads="1"/>
          </p:cNvSpPr>
          <p:nvPr/>
        </p:nvSpPr>
        <p:spPr bwMode="auto">
          <a:xfrm>
            <a:off x="132556" y="2199301"/>
            <a:ext cx="8839200" cy="3369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With some processors the phases are combined into one phase.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有些阶段可合并</a:t>
            </a:r>
          </a:p>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However, instruction phases can be sub-divided further, leading to a </a:t>
            </a:r>
            <a:r>
              <a:rPr lang="en-US" altLang="zh-CN" sz="2800"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superpipelined</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architecture with many pipeline stages(ten or more).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超流水线</a:t>
            </a: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但实现困难</a:t>
            </a:r>
            <a:r>
              <a:rPr lang="en-US" altLang="zh-CN"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不太用</a:t>
            </a:r>
          </a:p>
          <a:p>
            <a:pPr algn="just">
              <a:lnSpc>
                <a:spcPct val="90000"/>
              </a:lnSpc>
              <a:spcBef>
                <a:spcPct val="2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Another possibility is the integration of many pipelines operating in parallel. The result is a superscalar.  </a:t>
            </a:r>
            <a:r>
              <a:rPr lang="zh-CN" altLang="en-US" sz="28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超标量</a:t>
            </a:r>
          </a:p>
        </p:txBody>
      </p:sp>
    </p:spTree>
    <p:extLst>
      <p:ext uri="{BB962C8B-B14F-4D97-AF65-F5344CB8AC3E}">
        <p14:creationId xmlns:p14="http://schemas.microsoft.com/office/powerpoint/2010/main" val="2991144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and Information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13305476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8076"/>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Opcodes Representation  </a:t>
            </a:r>
            <a:r>
              <a:rPr lang="zh-CN" altLang="en-US" sz="28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操作码表示</a:t>
            </a:r>
          </a:p>
        </p:txBody>
      </p:sp>
      <p:sp>
        <p:nvSpPr>
          <p:cNvPr id="2" name="矩形 1"/>
          <p:cNvSpPr/>
          <p:nvPr/>
        </p:nvSpPr>
        <p:spPr>
          <a:xfrm>
            <a:off x="170718" y="1628800"/>
            <a:ext cx="8762875" cy="1255728"/>
          </a:xfrm>
          <a:prstGeom prst="rect">
            <a:avLst/>
          </a:prstGeom>
        </p:spPr>
        <p:txBody>
          <a:bodyPr wrap="square">
            <a:spAutoFit/>
          </a:bodyPr>
          <a:lstStyle/>
          <a:p>
            <a:pPr algn="just">
              <a:lnSpc>
                <a:spcPct val="90000"/>
              </a:lnSpc>
              <a:spcBef>
                <a:spcPct val="2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There are three types of representations for opcodes, which are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fixed length</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Huffman-coding</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extended opcodes</a:t>
            </a: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4" name="矩形 3"/>
          <p:cNvSpPr/>
          <p:nvPr/>
        </p:nvSpPr>
        <p:spPr>
          <a:xfrm>
            <a:off x="170718" y="2780928"/>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Fixed-length Opcodes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固定长度的操作码</a:t>
            </a:r>
          </a:p>
        </p:txBody>
      </p:sp>
      <p:sp>
        <p:nvSpPr>
          <p:cNvPr id="3" name="矩形 2">
            <a:extLst>
              <a:ext uri="{FF2B5EF4-FFF2-40B4-BE49-F238E27FC236}">
                <a16:creationId xmlns:a16="http://schemas.microsoft.com/office/drawing/2014/main" id="{7B672757-B60F-C7B3-C233-3D682B78EF2B}"/>
              </a:ext>
            </a:extLst>
          </p:cNvPr>
          <p:cNvSpPr/>
          <p:nvPr/>
        </p:nvSpPr>
        <p:spPr>
          <a:xfrm>
            <a:off x="170718" y="3416719"/>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Huffman coding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哈夫曼编码</a:t>
            </a:r>
          </a:p>
        </p:txBody>
      </p:sp>
      <p:sp>
        <p:nvSpPr>
          <p:cNvPr id="5" name="矩形 4">
            <a:extLst>
              <a:ext uri="{FF2B5EF4-FFF2-40B4-BE49-F238E27FC236}">
                <a16:creationId xmlns:a16="http://schemas.microsoft.com/office/drawing/2014/main" id="{3F66BBBD-548F-6DA8-6248-A604FAD89246}"/>
              </a:ext>
            </a:extLst>
          </p:cNvPr>
          <p:cNvSpPr/>
          <p:nvPr/>
        </p:nvSpPr>
        <p:spPr>
          <a:xfrm>
            <a:off x="156056" y="4052510"/>
            <a:ext cx="8731980" cy="523220"/>
          </a:xfrm>
          <a:prstGeom prst="rect">
            <a:avLst/>
          </a:prstGeom>
        </p:spPr>
        <p:txBody>
          <a:bodyPr wrap="square">
            <a:spAutoFit/>
          </a:bodyPr>
          <a:lstStyle/>
          <a:p>
            <a:pPr marL="342900" indent="-342900">
              <a:spcBef>
                <a:spcPct val="50000"/>
              </a:spcBef>
              <a:buFont typeface="Wingdings" panose="05000000000000000000" pitchFamily="2" charset="2"/>
              <a:buChar char="Ø"/>
            </a:pP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Extended Opcodes  </a:t>
            </a:r>
            <a:r>
              <a:rPr lang="zh-CN" altLang="en-US" sz="28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扩展码</a:t>
            </a:r>
          </a:p>
        </p:txBody>
      </p:sp>
    </p:spTree>
    <p:extLst>
      <p:ext uri="{BB962C8B-B14F-4D97-AF65-F5344CB8AC3E}">
        <p14:creationId xmlns:p14="http://schemas.microsoft.com/office/powerpoint/2010/main" val="53688948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6474529" cy="479747"/>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2.4 Optimizing Instruction Formats </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403648" y="1103399"/>
            <a:ext cx="6553100" cy="5254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algn="ctr">
              <a:spcBef>
                <a:spcPct val="50000"/>
              </a:spcBef>
            </a:pPr>
            <a:r>
              <a:rPr lang="en-US" altLang="zh-CN"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Number of Operands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操作数</a:t>
            </a:r>
          </a:p>
        </p:txBody>
      </p:sp>
      <p:sp>
        <p:nvSpPr>
          <p:cNvPr id="9" name="Text Box 5"/>
          <p:cNvSpPr txBox="1">
            <a:spLocks noChangeArrowheads="1"/>
          </p:cNvSpPr>
          <p:nvPr/>
        </p:nvSpPr>
        <p:spPr bwMode="auto">
          <a:xfrm>
            <a:off x="175469" y="1759060"/>
            <a:ext cx="8915400" cy="157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a:solidFill>
                  <a:schemeClr val="accent1"/>
                </a:solidFill>
                <a:latin typeface="Arial" panose="020B0604020202020204" pitchFamily="34" charset="0"/>
              </a:defRPr>
            </a:lvl1pPr>
            <a:lvl2pPr marL="742950" indent="-285750">
              <a:defRPr sz="2400">
                <a:solidFill>
                  <a:schemeClr val="accent1"/>
                </a:solidFill>
                <a:latin typeface="Arial" panose="020B0604020202020204" pitchFamily="34" charset="0"/>
              </a:defRPr>
            </a:lvl2pPr>
            <a:lvl3pPr marL="1143000" indent="-228600">
              <a:defRPr sz="2400">
                <a:solidFill>
                  <a:schemeClr val="accent1"/>
                </a:solidFill>
                <a:latin typeface="Arial" panose="020B0604020202020204" pitchFamily="34" charset="0"/>
              </a:defRPr>
            </a:lvl3pPr>
            <a:lvl4pPr marL="1600200" indent="-228600">
              <a:defRPr sz="2400">
                <a:solidFill>
                  <a:schemeClr val="accent1"/>
                </a:solidFill>
                <a:latin typeface="Arial" panose="020B0604020202020204" pitchFamily="34" charset="0"/>
              </a:defRPr>
            </a:lvl4pPr>
            <a:lvl5pPr marL="2057400" indent="-228600">
              <a:defRPr sz="2400">
                <a:solidFill>
                  <a:schemeClr val="accent1"/>
                </a:solidFill>
                <a:latin typeface="Arial" panose="020B0604020202020204" pitchFamily="34" charset="0"/>
              </a:defRPr>
            </a:lvl5pPr>
            <a:lvl6pPr marL="2514600" indent="-228600" eaLnBrk="0" fontAlgn="base" hangingPunct="0">
              <a:spcBef>
                <a:spcPct val="0"/>
              </a:spcBef>
              <a:spcAft>
                <a:spcPct val="0"/>
              </a:spcAft>
              <a:defRPr sz="2400">
                <a:solidFill>
                  <a:schemeClr val="accent1"/>
                </a:solidFill>
                <a:latin typeface="Arial" panose="020B0604020202020204" pitchFamily="34" charset="0"/>
              </a:defRPr>
            </a:lvl6pPr>
            <a:lvl7pPr marL="2971800" indent="-228600" eaLnBrk="0" fontAlgn="base" hangingPunct="0">
              <a:spcBef>
                <a:spcPct val="0"/>
              </a:spcBef>
              <a:spcAft>
                <a:spcPct val="0"/>
              </a:spcAft>
              <a:defRPr sz="2400">
                <a:solidFill>
                  <a:schemeClr val="accent1"/>
                </a:solidFill>
                <a:latin typeface="Arial" panose="020B0604020202020204" pitchFamily="34" charset="0"/>
              </a:defRPr>
            </a:lvl7pPr>
            <a:lvl8pPr marL="3429000" indent="-228600" eaLnBrk="0" fontAlgn="base" hangingPunct="0">
              <a:spcBef>
                <a:spcPct val="0"/>
              </a:spcBef>
              <a:spcAft>
                <a:spcPct val="0"/>
              </a:spcAft>
              <a:defRPr sz="2400">
                <a:solidFill>
                  <a:schemeClr val="accent1"/>
                </a:solidFill>
                <a:latin typeface="Arial" panose="020B0604020202020204" pitchFamily="34" charset="0"/>
              </a:defRPr>
            </a:lvl8pPr>
            <a:lvl9pPr marL="3886200" indent="-228600" eaLnBrk="0" fontAlgn="base" hangingPunct="0">
              <a:spcBef>
                <a:spcPct val="0"/>
              </a:spcBef>
              <a:spcAft>
                <a:spcPct val="0"/>
              </a:spcAft>
              <a:defRPr sz="2400">
                <a:solidFill>
                  <a:schemeClr val="accent1"/>
                </a:solidFill>
                <a:latin typeface="Arial" panose="020B0604020202020204" pitchFamily="34" charset="0"/>
              </a:defRPr>
            </a:lvl9pPr>
          </a:lstStyle>
          <a:p>
            <a:pPr marL="342900" indent="-342900" algn="just">
              <a:spcBef>
                <a:spcPct val="20000"/>
              </a:spcBef>
              <a:buFont typeface="Symbol" panose="05050102010706020507" pitchFamily="18" charset="2"/>
              <a:buChar char="¨"/>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We could have either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three operands</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two operands</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one operand</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explicit</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instruction format or </a:t>
            </a:r>
            <a:r>
              <a:rPr lang="en-US" altLang="zh-CN"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zero operant implicit</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instruction format. </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可有</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明确给出</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个操作数的指令格式，或者有</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个操作数的</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隐含操作数</a:t>
            </a:r>
            <a:r>
              <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指令格式</a:t>
            </a:r>
            <a:endParaRPr lang="en-US" altLang="zh-CN"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aphicFrame>
        <p:nvGraphicFramePr>
          <p:cNvPr id="2" name="表格 1"/>
          <p:cNvGraphicFramePr>
            <a:graphicFrameLocks noGrp="1"/>
          </p:cNvGraphicFramePr>
          <p:nvPr/>
        </p:nvGraphicFramePr>
        <p:xfrm>
          <a:off x="2127268" y="3429001"/>
          <a:ext cx="4176464" cy="396240"/>
        </p:xfrm>
        <a:graphic>
          <a:graphicData uri="http://schemas.openxmlformats.org/drawingml/2006/table">
            <a:tbl>
              <a:tblPr firstRow="1" bandRow="1">
                <a:tableStyleId>{5C22544A-7EE6-4342-B048-85BDC9FD1C3A}</a:tableStyleId>
              </a:tblPr>
              <a:tblGrid>
                <a:gridCol w="1044116">
                  <a:extLst>
                    <a:ext uri="{9D8B030D-6E8A-4147-A177-3AD203B41FA5}">
                      <a16:colId xmlns:a16="http://schemas.microsoft.com/office/drawing/2014/main" val="2426815535"/>
                    </a:ext>
                  </a:extLst>
                </a:gridCol>
                <a:gridCol w="1044116">
                  <a:extLst>
                    <a:ext uri="{9D8B030D-6E8A-4147-A177-3AD203B41FA5}">
                      <a16:colId xmlns:a16="http://schemas.microsoft.com/office/drawing/2014/main" val="3698743564"/>
                    </a:ext>
                  </a:extLst>
                </a:gridCol>
                <a:gridCol w="1044116">
                  <a:extLst>
                    <a:ext uri="{9D8B030D-6E8A-4147-A177-3AD203B41FA5}">
                      <a16:colId xmlns:a16="http://schemas.microsoft.com/office/drawing/2014/main" val="1311810422"/>
                    </a:ext>
                  </a:extLst>
                </a:gridCol>
                <a:gridCol w="1044116">
                  <a:extLst>
                    <a:ext uri="{9D8B030D-6E8A-4147-A177-3AD203B41FA5}">
                      <a16:colId xmlns:a16="http://schemas.microsoft.com/office/drawing/2014/main" val="3997419684"/>
                    </a:ext>
                  </a:extLst>
                </a:gridCol>
              </a:tblGrid>
              <a:tr h="249848">
                <a:tc>
                  <a:txBody>
                    <a:bodyPr/>
                    <a:lstStyle/>
                    <a:p>
                      <a:pPr algn="ctr"/>
                      <a:r>
                        <a:rPr lang="en-US" altLang="zh-CN" sz="2000" dirty="0"/>
                        <a:t>OP</a:t>
                      </a:r>
                      <a:endParaRPr lang="zh-CN" altLang="en-US" sz="2000" dirty="0"/>
                    </a:p>
                  </a:txBody>
                  <a:tcPr>
                    <a:solidFill>
                      <a:srgbClr val="00B050"/>
                    </a:solidFill>
                  </a:tcPr>
                </a:tc>
                <a:tc>
                  <a:txBody>
                    <a:bodyPr/>
                    <a:lstStyle/>
                    <a:p>
                      <a:pPr algn="ctr"/>
                      <a:r>
                        <a:rPr lang="en-US" altLang="zh-CN" sz="2000" dirty="0"/>
                        <a:t>A</a:t>
                      </a:r>
                      <a:r>
                        <a:rPr lang="en-US" altLang="zh-CN" sz="2000" baseline="-25000" dirty="0"/>
                        <a:t>1</a:t>
                      </a:r>
                      <a:endParaRPr lang="zh-CN" altLang="en-US" sz="2000" baseline="-25000" dirty="0"/>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A</a:t>
                      </a:r>
                      <a:r>
                        <a:rPr lang="en-US" altLang="zh-CN" sz="2000" baseline="-25000" dirty="0"/>
                        <a:t>2</a:t>
                      </a:r>
                      <a:endParaRPr lang="zh-CN" altLang="en-US" sz="2000" baseline="-25000" dirty="0"/>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A</a:t>
                      </a:r>
                      <a:r>
                        <a:rPr lang="en-US" altLang="zh-CN" sz="2000" baseline="-25000" dirty="0"/>
                        <a:t>3</a:t>
                      </a:r>
                      <a:endParaRPr lang="zh-CN" altLang="en-US" sz="2000" baseline="-25000" dirty="0"/>
                    </a:p>
                  </a:txBody>
                  <a:tcPr>
                    <a:solidFill>
                      <a:srgbClr val="00B050"/>
                    </a:solidFill>
                  </a:tcPr>
                </a:tc>
                <a:extLst>
                  <a:ext uri="{0D108BD9-81ED-4DB2-BD59-A6C34878D82A}">
                    <a16:rowId xmlns:a16="http://schemas.microsoft.com/office/drawing/2014/main" val="3106480202"/>
                  </a:ext>
                </a:extLst>
              </a:tr>
            </a:tbl>
          </a:graphicData>
        </a:graphic>
      </p:graphicFrame>
      <p:graphicFrame>
        <p:nvGraphicFramePr>
          <p:cNvPr id="10" name="表格 9"/>
          <p:cNvGraphicFramePr>
            <a:graphicFrameLocks noGrp="1"/>
          </p:cNvGraphicFramePr>
          <p:nvPr/>
        </p:nvGraphicFramePr>
        <p:xfrm>
          <a:off x="2130783" y="3888318"/>
          <a:ext cx="3132348" cy="396240"/>
        </p:xfrm>
        <a:graphic>
          <a:graphicData uri="http://schemas.openxmlformats.org/drawingml/2006/table">
            <a:tbl>
              <a:tblPr firstRow="1" bandRow="1">
                <a:tableStyleId>{5C22544A-7EE6-4342-B048-85BDC9FD1C3A}</a:tableStyleId>
              </a:tblPr>
              <a:tblGrid>
                <a:gridCol w="1044116">
                  <a:extLst>
                    <a:ext uri="{9D8B030D-6E8A-4147-A177-3AD203B41FA5}">
                      <a16:colId xmlns:a16="http://schemas.microsoft.com/office/drawing/2014/main" val="2426815535"/>
                    </a:ext>
                  </a:extLst>
                </a:gridCol>
                <a:gridCol w="1044116">
                  <a:extLst>
                    <a:ext uri="{9D8B030D-6E8A-4147-A177-3AD203B41FA5}">
                      <a16:colId xmlns:a16="http://schemas.microsoft.com/office/drawing/2014/main" val="3698743564"/>
                    </a:ext>
                  </a:extLst>
                </a:gridCol>
                <a:gridCol w="1044116">
                  <a:extLst>
                    <a:ext uri="{9D8B030D-6E8A-4147-A177-3AD203B41FA5}">
                      <a16:colId xmlns:a16="http://schemas.microsoft.com/office/drawing/2014/main" val="1311810422"/>
                    </a:ext>
                  </a:extLst>
                </a:gridCol>
              </a:tblGrid>
              <a:tr h="249848">
                <a:tc>
                  <a:txBody>
                    <a:bodyPr/>
                    <a:lstStyle/>
                    <a:p>
                      <a:pPr algn="ctr"/>
                      <a:r>
                        <a:rPr lang="en-US" altLang="zh-CN" sz="2000" dirty="0"/>
                        <a:t>OP</a:t>
                      </a:r>
                      <a:endParaRPr lang="zh-CN" altLang="en-US" sz="2000" dirty="0"/>
                    </a:p>
                  </a:txBody>
                  <a:tcPr>
                    <a:solidFill>
                      <a:srgbClr val="00B050"/>
                    </a:solidFill>
                  </a:tcPr>
                </a:tc>
                <a:tc>
                  <a:txBody>
                    <a:bodyPr/>
                    <a:lstStyle/>
                    <a:p>
                      <a:pPr algn="ctr"/>
                      <a:r>
                        <a:rPr lang="en-US" altLang="zh-CN" sz="2000" dirty="0"/>
                        <a:t>A</a:t>
                      </a:r>
                      <a:r>
                        <a:rPr lang="en-US" altLang="zh-CN" sz="2000" baseline="-25000" dirty="0"/>
                        <a:t>1</a:t>
                      </a:r>
                      <a:endParaRPr lang="zh-CN" altLang="en-US" sz="2000" baseline="-25000" dirty="0"/>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A</a:t>
                      </a:r>
                      <a:r>
                        <a:rPr lang="en-US" altLang="zh-CN" sz="2000" baseline="-25000" dirty="0"/>
                        <a:t>2</a:t>
                      </a:r>
                      <a:endParaRPr lang="zh-CN" altLang="en-US" sz="2000" baseline="-25000" dirty="0"/>
                    </a:p>
                  </a:txBody>
                  <a:tcPr>
                    <a:solidFill>
                      <a:srgbClr val="00B050"/>
                    </a:solidFill>
                  </a:tcPr>
                </a:tc>
                <a:extLst>
                  <a:ext uri="{0D108BD9-81ED-4DB2-BD59-A6C34878D82A}">
                    <a16:rowId xmlns:a16="http://schemas.microsoft.com/office/drawing/2014/main" val="3106480202"/>
                  </a:ext>
                </a:extLst>
              </a:tr>
            </a:tbl>
          </a:graphicData>
        </a:graphic>
      </p:graphicFrame>
      <p:sp>
        <p:nvSpPr>
          <p:cNvPr id="3" name="矩形 2"/>
          <p:cNvSpPr/>
          <p:nvPr/>
        </p:nvSpPr>
        <p:spPr>
          <a:xfrm>
            <a:off x="175469" y="5325015"/>
            <a:ext cx="8789019" cy="1200329"/>
          </a:xfrm>
          <a:prstGeom prst="rect">
            <a:avLst/>
          </a:prstGeom>
        </p:spPr>
        <p:txBody>
          <a:bodyPr wrap="square">
            <a:spAutoFit/>
          </a:bodyPr>
          <a:lstStyle/>
          <a:p>
            <a:pPr algn="just">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We could use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indirect addressing</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register indirect addressing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and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displacement addressing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mode to shorten operand length.</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可用间接寻址、寄存器间接寻址、偏移寻址来缩短操作数长度</a:t>
            </a:r>
          </a:p>
        </p:txBody>
      </p:sp>
      <p:sp>
        <p:nvSpPr>
          <p:cNvPr id="4" name="矩形 3"/>
          <p:cNvSpPr/>
          <p:nvPr/>
        </p:nvSpPr>
        <p:spPr>
          <a:xfrm>
            <a:off x="6343117" y="3429000"/>
            <a:ext cx="1217000" cy="400110"/>
          </a:xfrm>
          <a:prstGeom prst="rect">
            <a:avLst/>
          </a:prstGeom>
        </p:spPr>
        <p:txBody>
          <a:bodyPr wrap="none">
            <a:spAutoFit/>
          </a:bodyPr>
          <a:lstStyle/>
          <a:p>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三操作数</a:t>
            </a:r>
            <a:endParaRPr lang="zh-CN" altLang="en-US" sz="2000" dirty="0"/>
          </a:p>
        </p:txBody>
      </p:sp>
      <p:sp>
        <p:nvSpPr>
          <p:cNvPr id="12" name="矩形 11"/>
          <p:cNvSpPr/>
          <p:nvPr/>
        </p:nvSpPr>
        <p:spPr>
          <a:xfrm>
            <a:off x="5263131" y="3892986"/>
            <a:ext cx="1217000" cy="400110"/>
          </a:xfrm>
          <a:prstGeom prst="rect">
            <a:avLst/>
          </a:prstGeom>
        </p:spPr>
        <p:txBody>
          <a:bodyPr wrap="none">
            <a:spAutoFit/>
          </a:bodyPr>
          <a:lstStyle/>
          <a:p>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二操作数</a:t>
            </a:r>
            <a:endParaRPr lang="zh-CN" altLang="en-US" sz="2000" dirty="0"/>
          </a:p>
        </p:txBody>
      </p:sp>
      <p:graphicFrame>
        <p:nvGraphicFramePr>
          <p:cNvPr id="13" name="表格 12"/>
          <p:cNvGraphicFramePr>
            <a:graphicFrameLocks noGrp="1"/>
          </p:cNvGraphicFramePr>
          <p:nvPr/>
        </p:nvGraphicFramePr>
        <p:xfrm>
          <a:off x="2123728" y="4393696"/>
          <a:ext cx="2088232" cy="396240"/>
        </p:xfrm>
        <a:graphic>
          <a:graphicData uri="http://schemas.openxmlformats.org/drawingml/2006/table">
            <a:tbl>
              <a:tblPr firstRow="1" bandRow="1">
                <a:tableStyleId>{5C22544A-7EE6-4342-B048-85BDC9FD1C3A}</a:tableStyleId>
              </a:tblPr>
              <a:tblGrid>
                <a:gridCol w="1044116">
                  <a:extLst>
                    <a:ext uri="{9D8B030D-6E8A-4147-A177-3AD203B41FA5}">
                      <a16:colId xmlns:a16="http://schemas.microsoft.com/office/drawing/2014/main" val="2426815535"/>
                    </a:ext>
                  </a:extLst>
                </a:gridCol>
                <a:gridCol w="1044116">
                  <a:extLst>
                    <a:ext uri="{9D8B030D-6E8A-4147-A177-3AD203B41FA5}">
                      <a16:colId xmlns:a16="http://schemas.microsoft.com/office/drawing/2014/main" val="3698743564"/>
                    </a:ext>
                  </a:extLst>
                </a:gridCol>
              </a:tblGrid>
              <a:tr h="249848">
                <a:tc>
                  <a:txBody>
                    <a:bodyPr/>
                    <a:lstStyle/>
                    <a:p>
                      <a:pPr algn="ctr"/>
                      <a:r>
                        <a:rPr lang="en-US" altLang="zh-CN" sz="2000" dirty="0"/>
                        <a:t>OP</a:t>
                      </a:r>
                      <a:endParaRPr lang="zh-CN" altLang="en-US" sz="2000" dirty="0"/>
                    </a:p>
                  </a:txBody>
                  <a:tcPr>
                    <a:solidFill>
                      <a:srgbClr val="00B050"/>
                    </a:solidFill>
                  </a:tcPr>
                </a:tc>
                <a:tc>
                  <a:txBody>
                    <a:bodyPr/>
                    <a:lstStyle/>
                    <a:p>
                      <a:pPr algn="ctr"/>
                      <a:r>
                        <a:rPr lang="en-US" altLang="zh-CN" sz="2000" dirty="0"/>
                        <a:t>A</a:t>
                      </a:r>
                      <a:r>
                        <a:rPr lang="en-US" altLang="zh-CN" sz="2000" baseline="-25000" dirty="0"/>
                        <a:t>1</a:t>
                      </a:r>
                      <a:endParaRPr lang="zh-CN" altLang="en-US" sz="2000" baseline="-25000" dirty="0"/>
                    </a:p>
                  </a:txBody>
                  <a:tcPr>
                    <a:solidFill>
                      <a:srgbClr val="00B050"/>
                    </a:solidFill>
                  </a:tcPr>
                </a:tc>
                <a:extLst>
                  <a:ext uri="{0D108BD9-81ED-4DB2-BD59-A6C34878D82A}">
                    <a16:rowId xmlns:a16="http://schemas.microsoft.com/office/drawing/2014/main" val="3106480202"/>
                  </a:ext>
                </a:extLst>
              </a:tr>
            </a:tbl>
          </a:graphicData>
        </a:graphic>
      </p:graphicFrame>
      <p:sp>
        <p:nvSpPr>
          <p:cNvPr id="14" name="矩形 13"/>
          <p:cNvSpPr/>
          <p:nvPr/>
        </p:nvSpPr>
        <p:spPr>
          <a:xfrm>
            <a:off x="4247615" y="4387325"/>
            <a:ext cx="1217000" cy="400110"/>
          </a:xfrm>
          <a:prstGeom prst="rect">
            <a:avLst/>
          </a:prstGeom>
        </p:spPr>
        <p:txBody>
          <a:bodyPr wrap="none">
            <a:spAutoFit/>
          </a:bodyPr>
          <a:lstStyle/>
          <a:p>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一操作数</a:t>
            </a:r>
            <a:endParaRPr lang="zh-CN" altLang="en-US" sz="2000" dirty="0"/>
          </a:p>
        </p:txBody>
      </p:sp>
      <p:graphicFrame>
        <p:nvGraphicFramePr>
          <p:cNvPr id="15" name="表格 14"/>
          <p:cNvGraphicFramePr>
            <a:graphicFrameLocks noGrp="1"/>
          </p:cNvGraphicFramePr>
          <p:nvPr/>
        </p:nvGraphicFramePr>
        <p:xfrm>
          <a:off x="2123728" y="4881664"/>
          <a:ext cx="1044116" cy="396240"/>
        </p:xfrm>
        <a:graphic>
          <a:graphicData uri="http://schemas.openxmlformats.org/drawingml/2006/table">
            <a:tbl>
              <a:tblPr firstRow="1" bandRow="1">
                <a:tableStyleId>{5C22544A-7EE6-4342-B048-85BDC9FD1C3A}</a:tableStyleId>
              </a:tblPr>
              <a:tblGrid>
                <a:gridCol w="1044116">
                  <a:extLst>
                    <a:ext uri="{9D8B030D-6E8A-4147-A177-3AD203B41FA5}">
                      <a16:colId xmlns:a16="http://schemas.microsoft.com/office/drawing/2014/main" val="2426815535"/>
                    </a:ext>
                  </a:extLst>
                </a:gridCol>
              </a:tblGrid>
              <a:tr h="249848">
                <a:tc>
                  <a:txBody>
                    <a:bodyPr/>
                    <a:lstStyle/>
                    <a:p>
                      <a:pPr algn="ctr"/>
                      <a:r>
                        <a:rPr lang="en-US" altLang="zh-CN" sz="2000" dirty="0"/>
                        <a:t>OP</a:t>
                      </a:r>
                      <a:endParaRPr lang="zh-CN" altLang="en-US" sz="2000" dirty="0"/>
                    </a:p>
                  </a:txBody>
                  <a:tcPr>
                    <a:solidFill>
                      <a:srgbClr val="00B050"/>
                    </a:solidFill>
                  </a:tcPr>
                </a:tc>
                <a:extLst>
                  <a:ext uri="{0D108BD9-81ED-4DB2-BD59-A6C34878D82A}">
                    <a16:rowId xmlns:a16="http://schemas.microsoft.com/office/drawing/2014/main" val="3106480202"/>
                  </a:ext>
                </a:extLst>
              </a:tr>
            </a:tbl>
          </a:graphicData>
        </a:graphic>
      </p:graphicFrame>
      <p:sp>
        <p:nvSpPr>
          <p:cNvPr id="16" name="矩形 15"/>
          <p:cNvSpPr/>
          <p:nvPr/>
        </p:nvSpPr>
        <p:spPr>
          <a:xfrm>
            <a:off x="3275856" y="4860402"/>
            <a:ext cx="1087157" cy="400110"/>
          </a:xfrm>
          <a:prstGeom prst="rect">
            <a:avLst/>
          </a:prstGeom>
        </p:spPr>
        <p:txBody>
          <a:bodyPr wrap="none">
            <a:spAutoFit/>
          </a:bodyPr>
          <a:lstStyle/>
          <a:p>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操作数</a:t>
            </a:r>
            <a:endParaRPr lang="zh-CN" altLang="en-US" sz="2000" dirty="0"/>
          </a:p>
        </p:txBody>
      </p:sp>
    </p:spTree>
    <p:extLst>
      <p:ext uri="{BB962C8B-B14F-4D97-AF65-F5344CB8AC3E}">
        <p14:creationId xmlns:p14="http://schemas.microsoft.com/office/powerpoint/2010/main" val="2436135926"/>
      </p:ext>
    </p:extLst>
  </p:cSld>
  <p:clrMapOvr>
    <a:masterClrMapping/>
  </p:clrMapOvr>
  <p:transition/>
</p:sld>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32349</TotalTime>
  <Pages>47</Pages>
  <Words>12432</Words>
  <Characters>0</Characters>
  <Application>Microsoft Office PowerPoint</Application>
  <DocSecurity>0</DocSecurity>
  <PresentationFormat>信纸(8.5x11 英寸)</PresentationFormat>
  <Lines>0</Lines>
  <Paragraphs>1518</Paragraphs>
  <Slides>149</Slides>
  <Notes>149</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149</vt:i4>
      </vt:variant>
    </vt:vector>
  </HeadingPairs>
  <TitlesOfParts>
    <vt:vector size="162" baseType="lpstr">
      <vt:lpstr>华文隶书</vt:lpstr>
      <vt:lpstr>华文中宋</vt:lpstr>
      <vt:lpstr>宋体</vt:lpstr>
      <vt:lpstr>Arial</vt:lpstr>
      <vt:lpstr>Cambria Math</vt:lpstr>
      <vt:lpstr>Symbol</vt:lpstr>
      <vt:lpstr>Times New Roman</vt:lpstr>
      <vt:lpstr>Verdana</vt:lpstr>
      <vt:lpstr>Wingdings</vt:lpstr>
      <vt:lpstr>CS152-SP98</vt:lpstr>
      <vt:lpstr>图表</vt:lpstr>
      <vt:lpstr>公式</vt:lpstr>
      <vt:lpstr>图片</vt:lpstr>
      <vt:lpstr> Computer Architecture 计算机体系结构</vt:lpstr>
      <vt:lpstr> Chapter 2. Instruction Set Architecture     指令集体系结构 </vt:lpstr>
      <vt:lpstr>PowerPoint 演示文稿</vt:lpstr>
      <vt:lpstr>2. Instruction Set</vt:lpstr>
      <vt:lpstr>2. Instruction Set</vt:lpstr>
      <vt:lpstr>2.1 Classifying Instruction Set Architecture </vt:lpstr>
      <vt:lpstr>2.1 Classifying Instruction Set Architecture </vt:lpstr>
      <vt:lpstr>2.1 Classifying Instruction Set Architecture </vt:lpstr>
      <vt:lpstr>2.1 Classifying Instruction Set Architecture </vt:lpstr>
      <vt:lpstr>2.1 Classifying Instruction Set Architecture </vt:lpstr>
      <vt:lpstr>2.1 Classifying Instruction Set Architecture </vt:lpstr>
      <vt:lpstr>2.1 Classifying Instruction Set Architecture </vt:lpstr>
      <vt:lpstr>2.1 Classifying Instruction Set Architecture </vt:lpstr>
      <vt:lpstr>2.1 Classifying Instruction Set Architecture </vt:lpstr>
      <vt:lpstr>2.1 Classifying Instruction Set Architecture </vt:lpstr>
      <vt:lpstr>2.1 Classifying Instruction Set Architecture </vt:lpstr>
      <vt:lpstr>2.1 Classifying Instruction Set Architecture </vt:lpstr>
      <vt:lpstr>2.1 Classifying Instruction Set Architecture </vt:lpstr>
      <vt:lpstr>2.1 Classifying Instruction Set Architecture </vt:lpstr>
      <vt:lpstr>2.1 Classifying Instruction Set Architecture </vt:lpstr>
      <vt:lpstr>2.2 Interpreting Memory Address </vt:lpstr>
      <vt:lpstr>2.2 Interpreting Memory Address </vt:lpstr>
      <vt:lpstr>2.2 Interpreting Memory Address </vt:lpstr>
      <vt:lpstr>2.2 Interpreting Memory Address </vt:lpstr>
      <vt:lpstr>2.2 Interpreting Memory Address </vt:lpstr>
      <vt:lpstr>2.2 Interpreting Memory Address </vt:lpstr>
      <vt:lpstr>2.2 Interpreting Memory Address </vt:lpstr>
      <vt:lpstr>2.2 Interpreting Memory Address </vt:lpstr>
      <vt:lpstr>2.2 Interpreting Memory Address </vt:lpstr>
      <vt:lpstr>2.3 Addressing Modes </vt:lpstr>
      <vt:lpstr>2.3 Addressing Modes </vt:lpstr>
      <vt:lpstr>2.3 Addressing Modes </vt:lpstr>
      <vt:lpstr>2.3 Addressing Modes </vt:lpstr>
      <vt:lpstr>2.3 Addressing Modes </vt:lpstr>
      <vt:lpstr>2.3 Addressing Modes </vt:lpstr>
      <vt:lpstr>2.3 Addressing Modes </vt:lpstr>
      <vt:lpstr>2.3 Addressing Modes </vt:lpstr>
      <vt:lpstr>2.3 Addressing Modes </vt:lpstr>
      <vt:lpstr>2.3 Addressing Modes </vt:lpstr>
      <vt:lpstr>2.3 Addressing Modes </vt:lpstr>
      <vt:lpstr>2.3 Addressing Modes </vt:lpstr>
      <vt:lpstr> Computer Architecture 计算机体系结构</vt:lpstr>
      <vt:lpstr>2.1 Classifying Instruction Set Architecture </vt:lpstr>
      <vt:lpstr>2.1 Classifying Instruction Set Architecture </vt:lpstr>
      <vt:lpstr>2.2 Interpreting Memory Address </vt:lpstr>
      <vt:lpstr>2.2 Interpreting Memory Address </vt:lpstr>
      <vt:lpstr>PowerPoint 演示文稿</vt:lpstr>
      <vt:lpstr>2.3 Addressing Modes </vt:lpstr>
      <vt:lpstr>2.3 Addressing Modes </vt:lpstr>
      <vt:lpstr>2.3 Addressing Modes </vt:lpstr>
      <vt:lpstr>2.3 Addressing Modes </vt:lpstr>
      <vt:lpstr>2.3 Addressing Modes </vt:lpstr>
      <vt:lpstr>2.3 Addressing Modes </vt:lpstr>
      <vt:lpstr>2.3 Addressing Modes </vt:lpstr>
      <vt:lpstr>2.3 Addressing Modes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2.4 Optimizing Instruction Formats </vt:lpstr>
      <vt:lpstr>2.5 Operation in the Instruction Set </vt:lpstr>
      <vt:lpstr>2.5 Operation in the Instruction Set </vt:lpstr>
      <vt:lpstr>2.5 Operation in the Instruction Set </vt:lpstr>
      <vt:lpstr>2.5 Operation in the Instruction Set </vt:lpstr>
      <vt:lpstr>2.5 Operation in the Instruction Set </vt:lpstr>
      <vt:lpstr>2.5 Operation in the Instruction Set </vt:lpstr>
      <vt:lpstr>2.5 Operation in the Instruction Set </vt:lpstr>
      <vt:lpstr>2.5 Operation in the Instruction Set </vt:lpstr>
      <vt:lpstr>2.5 Operation in the Instruction Set </vt:lpstr>
      <vt:lpstr>2.5 Operation in the Instruction Set </vt:lpstr>
      <vt:lpstr>2.5 Operation in the Instruction Set </vt:lpstr>
      <vt:lpstr>2.5 Operation in the Instruction Set </vt:lpstr>
      <vt:lpstr>2.6 RISC vs. CISC </vt:lpstr>
      <vt:lpstr>2.6 RISC vs. CISC </vt:lpstr>
      <vt:lpstr>2.6 RISC vs. CISC </vt:lpstr>
      <vt:lpstr>2.6 RISC vs. CISC </vt:lpstr>
      <vt:lpstr>2.6 RISC vs. CISC </vt:lpstr>
      <vt:lpstr>2.6 RISC vs. CISC </vt:lpstr>
      <vt:lpstr>2.6 RISC vs. CISC </vt:lpstr>
      <vt:lpstr>2.6 RISC vs. CISC </vt:lpstr>
      <vt:lpstr> Computer Architecture 计算机体系结构</vt:lpstr>
      <vt:lpstr>2.4 Optimizing Instruction Formats </vt:lpstr>
      <vt:lpstr>2.4 Optimizing Instruction Formats </vt:lpstr>
      <vt:lpstr>2.4 Optimizing Instruction Formats </vt:lpstr>
      <vt:lpstr>2.4 Optimizing Instruction Formats </vt:lpstr>
      <vt:lpstr>2.5 Operation in the Instruction Set </vt:lpstr>
      <vt:lpstr>2.5 Operation in the Instruction Set </vt:lpstr>
      <vt:lpstr>2.5 Operation in the Instruction Set </vt:lpstr>
      <vt:lpstr>2.6 RISC vs. CISC </vt:lpstr>
      <vt:lpstr>2.6 RISC vs. CISC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2.7 The DLX Architecture </vt:lpstr>
      <vt:lpstr>2.8 The RISC-V Architecture </vt:lpstr>
      <vt:lpstr>2.8 The RISC-V Architecture </vt:lpstr>
      <vt:lpstr>2.8 The RISC-V Architecture </vt:lpstr>
      <vt:lpstr>2.8 The RISC-V Architecture </vt:lpstr>
      <vt:lpstr>2.8 The RISC-V Architecture </vt:lpstr>
      <vt:lpstr>2.8 The RISC-V Architecture </vt:lpstr>
      <vt:lpstr>2.8 The RISC-V Architecture </vt:lpstr>
      <vt:lpstr>2.8 The RISC-V Architecture </vt:lpstr>
      <vt:lpstr>2.8 The RISC-V Architecture </vt:lpstr>
      <vt:lpstr>2.8 The RISC-V Architecture </vt:lpstr>
      <vt:lpstr>2.8 The RISC-V Architecture </vt:lpstr>
      <vt:lpstr>2.8 The RISC-V Architecture </vt:lpstr>
      <vt:lpstr>2.8 The RISC-V Architecture </vt:lpstr>
      <vt:lpstr>2.8 The RISC-V Architecture </vt:lpstr>
      <vt:lpstr>2.8 The RISC-V Architecture </vt:lpstr>
      <vt:lpstr>2.8 The RISC-V Architecture </vt:lpstr>
      <vt:lpstr>2.8 The RISC-V Architecture </vt:lpstr>
      <vt:lpstr>2.9 Intel VT-capable Instruction Set</vt:lpstr>
      <vt:lpstr>2.9 Intel VT-capable Instruction Set</vt:lpstr>
      <vt:lpstr>2.9 Intel VT-capable Instruction Set</vt:lpstr>
      <vt:lpstr>2.9 Intel VT-capable Instruction Set</vt:lpstr>
      <vt:lpstr>2.9 Intel VT-capable Instruction Set</vt:lpstr>
      <vt:lpstr>2.9 Intel VT-capable Instruction Set</vt:lpstr>
      <vt:lpstr>2.9 Intel VT-capable Instruction Set</vt:lpstr>
      <vt:lpstr>PowerPoint 演示文稿</vt:lpstr>
    </vt:vector>
  </TitlesOfParts>
  <Manager/>
  <Company>UC Berkeley</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Architecture</dc:title>
  <dc:subject/>
  <dc:creator>YiTian</dc:creator>
  <cp:keywords/>
  <dc:description/>
  <cp:lastModifiedBy>Yi Tian</cp:lastModifiedBy>
  <cp:revision>1568</cp:revision>
  <cp:lastPrinted>2021-03-08T12:59:28Z</cp:lastPrinted>
  <dcterms:created xsi:type="dcterms:W3CDTF">1997-08-19T16:58:46Z</dcterms:created>
  <dcterms:modified xsi:type="dcterms:W3CDTF">2024-09-27T01:29:06Z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2052-10.1.0.6205</vt:lpwstr>
  </property>
</Properties>
</file>